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6" r:id="rId3"/>
    <p:sldId id="257" r:id="rId4"/>
    <p:sldId id="258" r:id="rId5"/>
    <p:sldId id="281" r:id="rId6"/>
    <p:sldId id="259" r:id="rId7"/>
    <p:sldId id="260" r:id="rId8"/>
    <p:sldId id="261" r:id="rId9"/>
    <p:sldId id="262" r:id="rId10"/>
    <p:sldId id="263" r:id="rId11"/>
    <p:sldId id="562" r:id="rId12"/>
    <p:sldId id="563" r:id="rId13"/>
    <p:sldId id="264" r:id="rId14"/>
    <p:sldId id="284" r:id="rId15"/>
    <p:sldId id="546" r:id="rId16"/>
    <p:sldId id="283" r:id="rId17"/>
    <p:sldId id="265" r:id="rId18"/>
    <p:sldId id="266" r:id="rId19"/>
    <p:sldId id="278" r:id="rId20"/>
    <p:sldId id="268" r:id="rId21"/>
    <p:sldId id="271" r:id="rId22"/>
    <p:sldId id="270" r:id="rId23"/>
    <p:sldId id="272" r:id="rId24"/>
    <p:sldId id="274" r:id="rId25"/>
    <p:sldId id="279" r:id="rId26"/>
    <p:sldId id="275"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1F4D79"/>
    <a:srgbClr val="4AD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0D2BC-5046-456E-8DA5-0B5D2F220885}" v="6" dt="2024-01-25T17:58:48.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30" autoAdjust="0"/>
  </p:normalViewPr>
  <p:slideViewPr>
    <p:cSldViewPr snapToGrid="0">
      <p:cViewPr varScale="1">
        <p:scale>
          <a:sx n="161" d="100"/>
          <a:sy n="161" d="100"/>
        </p:scale>
        <p:origin x="308" y="1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 Joseph" userId="5b3030b2-7973-4cd7-9979-da2037331e70" providerId="ADAL" clId="{5170D2BC-5046-456E-8DA5-0B5D2F220885}"/>
    <pc:docChg chg="undo redo custSel addSld modSld sldOrd">
      <pc:chgData name="Hum, Joseph" userId="5b3030b2-7973-4cd7-9979-da2037331e70" providerId="ADAL" clId="{5170D2BC-5046-456E-8DA5-0B5D2F220885}" dt="2024-01-25T18:02:35.221" v="286" actId="20577"/>
      <pc:docMkLst>
        <pc:docMk/>
      </pc:docMkLst>
      <pc:sldChg chg="addSp delSp modSp new mod modClrScheme chgLayout">
        <pc:chgData name="Hum, Joseph" userId="5b3030b2-7973-4cd7-9979-da2037331e70" providerId="ADAL" clId="{5170D2BC-5046-456E-8DA5-0B5D2F220885}" dt="2024-01-25T18:02:35.221" v="286" actId="20577"/>
        <pc:sldMkLst>
          <pc:docMk/>
          <pc:sldMk cId="2938389068" sldId="284"/>
        </pc:sldMkLst>
        <pc:spChg chg="add mod">
          <ac:chgData name="Hum, Joseph" userId="5b3030b2-7973-4cd7-9979-da2037331e70" providerId="ADAL" clId="{5170D2BC-5046-456E-8DA5-0B5D2F220885}" dt="2024-01-25T17:59:29.147" v="91" actId="1076"/>
          <ac:spMkLst>
            <pc:docMk/>
            <pc:sldMk cId="2938389068" sldId="284"/>
            <ac:spMk id="8" creationId="{3407FC23-7B0F-743A-1B12-D04B2DE0084B}"/>
          </ac:spMkLst>
        </pc:spChg>
        <pc:spChg chg="add del mod">
          <ac:chgData name="Hum, Joseph" userId="5b3030b2-7973-4cd7-9979-da2037331e70" providerId="ADAL" clId="{5170D2BC-5046-456E-8DA5-0B5D2F220885}" dt="2024-01-25T18:02:35.221" v="286" actId="20577"/>
          <ac:spMkLst>
            <pc:docMk/>
            <pc:sldMk cId="2938389068" sldId="284"/>
            <ac:spMk id="10" creationId="{41CA48D7-F2EE-C5E4-E81E-BE8F55DF5008}"/>
          </ac:spMkLst>
        </pc:spChg>
        <pc:spChg chg="add mod">
          <ac:chgData name="Hum, Joseph" userId="5b3030b2-7973-4cd7-9979-da2037331e70" providerId="ADAL" clId="{5170D2BC-5046-456E-8DA5-0B5D2F220885}" dt="2024-01-25T17:58:45.914" v="83" actId="1076"/>
          <ac:spMkLst>
            <pc:docMk/>
            <pc:sldMk cId="2938389068" sldId="284"/>
            <ac:spMk id="13" creationId="{22D36C3C-2FA8-76CC-9C22-BBCE2B6587F9}"/>
          </ac:spMkLst>
        </pc:spChg>
        <pc:spChg chg="add mod">
          <ac:chgData name="Hum, Joseph" userId="5b3030b2-7973-4cd7-9979-da2037331e70" providerId="ADAL" clId="{5170D2BC-5046-456E-8DA5-0B5D2F220885}" dt="2024-01-25T17:59:11.802" v="89" actId="20577"/>
          <ac:spMkLst>
            <pc:docMk/>
            <pc:sldMk cId="2938389068" sldId="284"/>
            <ac:spMk id="14" creationId="{35650A64-E75A-6C3B-AA02-27F6D2F756EE}"/>
          </ac:spMkLst>
        </pc:spChg>
        <pc:spChg chg="add del mod">
          <ac:chgData name="Hum, Joseph" userId="5b3030b2-7973-4cd7-9979-da2037331e70" providerId="ADAL" clId="{5170D2BC-5046-456E-8DA5-0B5D2F220885}" dt="2024-01-25T17:51:52.467" v="35" actId="26606"/>
          <ac:spMkLst>
            <pc:docMk/>
            <pc:sldMk cId="2938389068" sldId="284"/>
            <ac:spMk id="15" creationId="{399833ED-F4A5-D92B-4078-3B68C7B07624}"/>
          </ac:spMkLst>
        </pc:spChg>
        <pc:spChg chg="add del mod">
          <ac:chgData name="Hum, Joseph" userId="5b3030b2-7973-4cd7-9979-da2037331e70" providerId="ADAL" clId="{5170D2BC-5046-456E-8DA5-0B5D2F220885}" dt="2024-01-25T17:51:52.467" v="35" actId="26606"/>
          <ac:spMkLst>
            <pc:docMk/>
            <pc:sldMk cId="2938389068" sldId="284"/>
            <ac:spMk id="17" creationId="{B4C1D4AD-2342-46AB-DCB1-41D500F2AF4D}"/>
          </ac:spMkLst>
        </pc:spChg>
        <pc:spChg chg="add del mod">
          <ac:chgData name="Hum, Joseph" userId="5b3030b2-7973-4cd7-9979-da2037331e70" providerId="ADAL" clId="{5170D2BC-5046-456E-8DA5-0B5D2F220885}" dt="2024-01-25T17:51:52.467" v="35" actId="26606"/>
          <ac:spMkLst>
            <pc:docMk/>
            <pc:sldMk cId="2938389068" sldId="284"/>
            <ac:spMk id="19" creationId="{3D2C61A2-D16F-19C8-8940-BC08283A99D5}"/>
          </ac:spMkLst>
        </pc:spChg>
        <pc:picChg chg="add del mod">
          <ac:chgData name="Hum, Joseph" userId="5b3030b2-7973-4cd7-9979-da2037331e70" providerId="ADAL" clId="{5170D2BC-5046-456E-8DA5-0B5D2F220885}" dt="2024-01-25T17:53:00.233" v="54" actId="21"/>
          <ac:picMkLst>
            <pc:docMk/>
            <pc:sldMk cId="2938389068" sldId="284"/>
            <ac:picMk id="3" creationId="{9E8DC318-A87B-10A7-7755-3DB4149EB666}"/>
          </ac:picMkLst>
        </pc:picChg>
        <pc:picChg chg="add del mod">
          <ac:chgData name="Hum, Joseph" userId="5b3030b2-7973-4cd7-9979-da2037331e70" providerId="ADAL" clId="{5170D2BC-5046-456E-8DA5-0B5D2F220885}" dt="2024-01-25T17:55:54.381" v="67" actId="478"/>
          <ac:picMkLst>
            <pc:docMk/>
            <pc:sldMk cId="2938389068" sldId="284"/>
            <ac:picMk id="5" creationId="{4AA26D31-C2B7-2FC7-3B25-274FB4D3A5AF}"/>
          </ac:picMkLst>
        </pc:picChg>
        <pc:picChg chg="add mod">
          <ac:chgData name="Hum, Joseph" userId="5b3030b2-7973-4cd7-9979-da2037331e70" providerId="ADAL" clId="{5170D2BC-5046-456E-8DA5-0B5D2F220885}" dt="2024-01-25T17:58:09.588" v="73" actId="1076"/>
          <ac:picMkLst>
            <pc:docMk/>
            <pc:sldMk cId="2938389068" sldId="284"/>
            <ac:picMk id="6" creationId="{B08AE2D9-54FD-B424-512B-9F4E1F9FBF0E}"/>
          </ac:picMkLst>
        </pc:picChg>
        <pc:cxnChg chg="add mod">
          <ac:chgData name="Hum, Joseph" userId="5b3030b2-7973-4cd7-9979-da2037331e70" providerId="ADAL" clId="{5170D2BC-5046-456E-8DA5-0B5D2F220885}" dt="2024-01-25T17:58:09.588" v="73" actId="1076"/>
          <ac:cxnSpMkLst>
            <pc:docMk/>
            <pc:sldMk cId="2938389068" sldId="284"/>
            <ac:cxnSpMk id="7" creationId="{5887CD56-6AB0-4678-4A07-0138AAB28CB9}"/>
          </ac:cxnSpMkLst>
        </pc:cxnChg>
      </pc:sldChg>
      <pc:sldChg chg="addSp delSp modSp new mod ord modClrScheme chgLayout">
        <pc:chgData name="Hum, Joseph" userId="5b3030b2-7973-4cd7-9979-da2037331e70" providerId="ADAL" clId="{5170D2BC-5046-456E-8DA5-0B5D2F220885}" dt="2024-01-25T17:53:55.534" v="63" actId="1076"/>
        <pc:sldMkLst>
          <pc:docMk/>
          <pc:sldMk cId="527539047" sldId="285"/>
        </pc:sldMkLst>
        <pc:spChg chg="add del mod">
          <ac:chgData name="Hum, Joseph" userId="5b3030b2-7973-4cd7-9979-da2037331e70" providerId="ADAL" clId="{5170D2BC-5046-456E-8DA5-0B5D2F220885}" dt="2024-01-25T17:53:45.219" v="61" actId="26606"/>
          <ac:spMkLst>
            <pc:docMk/>
            <pc:sldMk cId="527539047" sldId="285"/>
            <ac:spMk id="5" creationId="{B548C7CA-364B-C5AF-9B3A-B04E6EF20596}"/>
          </ac:spMkLst>
        </pc:spChg>
        <pc:spChg chg="add del mod">
          <ac:chgData name="Hum, Joseph" userId="5b3030b2-7973-4cd7-9979-da2037331e70" providerId="ADAL" clId="{5170D2BC-5046-456E-8DA5-0B5D2F220885}" dt="2024-01-25T17:53:27.140" v="59" actId="26606"/>
          <ac:spMkLst>
            <pc:docMk/>
            <pc:sldMk cId="527539047" sldId="285"/>
            <ac:spMk id="8" creationId="{AAA8C815-E566-03DA-DF7A-9921EDCA0022}"/>
          </ac:spMkLst>
        </pc:spChg>
        <pc:spChg chg="add del mod">
          <ac:chgData name="Hum, Joseph" userId="5b3030b2-7973-4cd7-9979-da2037331e70" providerId="ADAL" clId="{5170D2BC-5046-456E-8DA5-0B5D2F220885}" dt="2024-01-25T17:53:45.219" v="61" actId="26606"/>
          <ac:spMkLst>
            <pc:docMk/>
            <pc:sldMk cId="527539047" sldId="285"/>
            <ac:spMk id="10" creationId="{680B0B5C-D108-444F-3D17-B4908BC104EC}"/>
          </ac:spMkLst>
        </pc:spChg>
        <pc:picChg chg="add mod">
          <ac:chgData name="Hum, Joseph" userId="5b3030b2-7973-4cd7-9979-da2037331e70" providerId="ADAL" clId="{5170D2BC-5046-456E-8DA5-0B5D2F220885}" dt="2024-01-25T17:53:55.534" v="63" actId="1076"/>
          <ac:picMkLst>
            <pc:docMk/>
            <pc:sldMk cId="527539047" sldId="285"/>
            <ac:picMk id="3" creationId="{9E8DC318-A87B-10A7-7755-3DB4149EB66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CF656-9FF2-404A-B383-40324A966B89}"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9984AE9F-11D1-496A-9322-9F62DB430BF7}">
      <dgm:prSet/>
      <dgm:spPr>
        <a:solidFill>
          <a:srgbClr val="00B050"/>
        </a:solidFill>
      </dgm:spPr>
      <dgm:t>
        <a:bodyPr/>
        <a:lstStyle/>
        <a:p>
          <a:r>
            <a:rPr lang="en-US" dirty="0"/>
            <a:t>Unusual Event</a:t>
          </a:r>
        </a:p>
      </dgm:t>
    </dgm:pt>
    <dgm:pt modelId="{7C841CA9-5B49-4422-8014-B47EC02244D5}" type="parTrans" cxnId="{8605C446-9117-4BCA-88A5-8026C943A62F}">
      <dgm:prSet/>
      <dgm:spPr/>
      <dgm:t>
        <a:bodyPr/>
        <a:lstStyle/>
        <a:p>
          <a:endParaRPr lang="en-US"/>
        </a:p>
      </dgm:t>
    </dgm:pt>
    <dgm:pt modelId="{A3DC4D7C-87F8-4AE6-B97B-302F302607AE}" type="sibTrans" cxnId="{8605C446-9117-4BCA-88A5-8026C943A62F}">
      <dgm:prSet/>
      <dgm:spPr/>
      <dgm:t>
        <a:bodyPr/>
        <a:lstStyle/>
        <a:p>
          <a:endParaRPr lang="en-US"/>
        </a:p>
      </dgm:t>
    </dgm:pt>
    <dgm:pt modelId="{C4445ADA-476A-4132-93A7-B0D6A596EC36}">
      <dgm:prSet/>
      <dgm:spPr/>
      <dgm:t>
        <a:bodyPr/>
        <a:lstStyle/>
        <a:p>
          <a:pPr>
            <a:buNone/>
          </a:pPr>
          <a:r>
            <a:rPr lang="en-US" dirty="0"/>
            <a:t>  Small problem that poses no danger to the public</a:t>
          </a:r>
        </a:p>
      </dgm:t>
    </dgm:pt>
    <dgm:pt modelId="{512AEE59-B935-448B-8B63-59596B806999}" type="parTrans" cxnId="{B30E8435-96B6-49BB-B6A3-8F06794DC514}">
      <dgm:prSet/>
      <dgm:spPr/>
      <dgm:t>
        <a:bodyPr/>
        <a:lstStyle/>
        <a:p>
          <a:endParaRPr lang="en-US"/>
        </a:p>
      </dgm:t>
    </dgm:pt>
    <dgm:pt modelId="{AEE0D655-3E95-47BF-A00C-591762D27C14}" type="sibTrans" cxnId="{B30E8435-96B6-49BB-B6A3-8F06794DC514}">
      <dgm:prSet/>
      <dgm:spPr/>
      <dgm:t>
        <a:bodyPr/>
        <a:lstStyle/>
        <a:p>
          <a:endParaRPr lang="en-US"/>
        </a:p>
      </dgm:t>
    </dgm:pt>
    <dgm:pt modelId="{5FA61A9C-F79E-4892-AFF1-775D59D1C594}">
      <dgm:prSet/>
      <dgm:spPr>
        <a:solidFill>
          <a:schemeClr val="accent1">
            <a:lumMod val="75000"/>
          </a:schemeClr>
        </a:solidFill>
      </dgm:spPr>
      <dgm:t>
        <a:bodyPr/>
        <a:lstStyle/>
        <a:p>
          <a:r>
            <a:rPr lang="en-US" dirty="0"/>
            <a:t>Alert</a:t>
          </a:r>
        </a:p>
      </dgm:t>
    </dgm:pt>
    <dgm:pt modelId="{F923874D-1CD6-44E1-B65B-79D82187682F}" type="parTrans" cxnId="{4BD1BA79-B6CD-41BE-A08F-CC41B8950E7D}">
      <dgm:prSet/>
      <dgm:spPr/>
      <dgm:t>
        <a:bodyPr/>
        <a:lstStyle/>
        <a:p>
          <a:endParaRPr lang="en-US"/>
        </a:p>
      </dgm:t>
    </dgm:pt>
    <dgm:pt modelId="{0D57D901-AF0F-4A78-894F-CE226D12F8CF}" type="sibTrans" cxnId="{4BD1BA79-B6CD-41BE-A08F-CC41B8950E7D}">
      <dgm:prSet/>
      <dgm:spPr/>
      <dgm:t>
        <a:bodyPr/>
        <a:lstStyle/>
        <a:p>
          <a:endParaRPr lang="en-US"/>
        </a:p>
      </dgm:t>
    </dgm:pt>
    <dgm:pt modelId="{F37633CC-4875-4615-8B02-033E7C4539CD}">
      <dgm:prSet/>
      <dgm:spPr/>
      <dgm:t>
        <a:bodyPr/>
        <a:lstStyle/>
        <a:p>
          <a:pPr>
            <a:buNone/>
          </a:pPr>
          <a:r>
            <a:rPr lang="en-US" dirty="0"/>
            <a:t>    Plant could experience decrease in safety. Preparations are being made to handle more serious emergencies (EOC may be activated)</a:t>
          </a:r>
        </a:p>
      </dgm:t>
    </dgm:pt>
    <dgm:pt modelId="{5BC932E4-00F1-49FA-9A66-6C4996BB7015}" type="parTrans" cxnId="{979277DA-88E6-4983-ADDF-156614538B43}">
      <dgm:prSet/>
      <dgm:spPr/>
      <dgm:t>
        <a:bodyPr/>
        <a:lstStyle/>
        <a:p>
          <a:endParaRPr lang="en-US"/>
        </a:p>
      </dgm:t>
    </dgm:pt>
    <dgm:pt modelId="{F17EC53F-AE57-4167-A0ED-46275CC463D1}" type="sibTrans" cxnId="{979277DA-88E6-4983-ADDF-156614538B43}">
      <dgm:prSet/>
      <dgm:spPr/>
      <dgm:t>
        <a:bodyPr/>
        <a:lstStyle/>
        <a:p>
          <a:endParaRPr lang="en-US"/>
        </a:p>
      </dgm:t>
    </dgm:pt>
    <dgm:pt modelId="{E76778A8-7AE3-49E7-AD26-105F4EDF64FE}">
      <dgm:prSet/>
      <dgm:spPr>
        <a:solidFill>
          <a:srgbClr val="FFC000"/>
        </a:solidFill>
      </dgm:spPr>
      <dgm:t>
        <a:bodyPr/>
        <a:lstStyle/>
        <a:p>
          <a:r>
            <a:rPr lang="en-US" dirty="0"/>
            <a:t>Site Area Emergency </a:t>
          </a:r>
        </a:p>
      </dgm:t>
    </dgm:pt>
    <dgm:pt modelId="{20EEDAC2-B4CD-4C68-993A-54521E1B69F3}" type="parTrans" cxnId="{E9789F46-0057-4BD0-997D-EC97EE0F750D}">
      <dgm:prSet/>
      <dgm:spPr/>
      <dgm:t>
        <a:bodyPr/>
        <a:lstStyle/>
        <a:p>
          <a:endParaRPr lang="en-US"/>
        </a:p>
      </dgm:t>
    </dgm:pt>
    <dgm:pt modelId="{AD830EF9-DCF1-44C7-92EC-BF68E3BA020A}" type="sibTrans" cxnId="{E9789F46-0057-4BD0-997D-EC97EE0F750D}">
      <dgm:prSet/>
      <dgm:spPr/>
      <dgm:t>
        <a:bodyPr/>
        <a:lstStyle/>
        <a:p>
          <a:endParaRPr lang="en-US"/>
        </a:p>
      </dgm:t>
    </dgm:pt>
    <dgm:pt modelId="{80D21156-5C52-4CE0-A449-9B06EFDAA2CD}">
      <dgm:prSet/>
      <dgm:spPr/>
      <dgm:t>
        <a:bodyPr/>
        <a:lstStyle/>
        <a:p>
          <a:pPr>
            <a:buNone/>
          </a:pPr>
          <a:r>
            <a:rPr lang="en-US" dirty="0"/>
            <a:t>   More serious emergency, such as plant equipment needed for safe operations is affected. Radiation will not escape plant boundaries. </a:t>
          </a:r>
        </a:p>
      </dgm:t>
    </dgm:pt>
    <dgm:pt modelId="{86D637EB-344E-402E-BC49-4E46399CDC0B}" type="parTrans" cxnId="{AC2DBBCD-D260-4F21-B872-CA217904CFC6}">
      <dgm:prSet/>
      <dgm:spPr/>
      <dgm:t>
        <a:bodyPr/>
        <a:lstStyle/>
        <a:p>
          <a:endParaRPr lang="en-US"/>
        </a:p>
      </dgm:t>
    </dgm:pt>
    <dgm:pt modelId="{434EB641-DD71-491A-9F47-782C38B479EE}" type="sibTrans" cxnId="{AC2DBBCD-D260-4F21-B872-CA217904CFC6}">
      <dgm:prSet/>
      <dgm:spPr/>
      <dgm:t>
        <a:bodyPr/>
        <a:lstStyle/>
        <a:p>
          <a:endParaRPr lang="en-US"/>
        </a:p>
      </dgm:t>
    </dgm:pt>
    <dgm:pt modelId="{4FEB08AD-4FC4-4F38-99FC-51C90412B443}">
      <dgm:prSet/>
      <dgm:spPr>
        <a:solidFill>
          <a:srgbClr val="FF0000"/>
        </a:solidFill>
      </dgm:spPr>
      <dgm:t>
        <a:bodyPr/>
        <a:lstStyle/>
        <a:p>
          <a:r>
            <a:rPr lang="en-US" dirty="0"/>
            <a:t>General Emergency</a:t>
          </a:r>
        </a:p>
      </dgm:t>
    </dgm:pt>
    <dgm:pt modelId="{8733E67B-8A42-48C4-9DD2-1D44D95FB57C}" type="parTrans" cxnId="{17C7CCE4-391A-4FCE-87D9-E17C57FD7033}">
      <dgm:prSet/>
      <dgm:spPr/>
      <dgm:t>
        <a:bodyPr/>
        <a:lstStyle/>
        <a:p>
          <a:endParaRPr lang="en-US"/>
        </a:p>
      </dgm:t>
    </dgm:pt>
    <dgm:pt modelId="{81C2D2E4-EEA2-4ACD-9BD1-90A98F7A3E21}" type="sibTrans" cxnId="{17C7CCE4-391A-4FCE-87D9-E17C57FD7033}">
      <dgm:prSet/>
      <dgm:spPr/>
      <dgm:t>
        <a:bodyPr/>
        <a:lstStyle/>
        <a:p>
          <a:endParaRPr lang="en-US"/>
        </a:p>
      </dgm:t>
    </dgm:pt>
    <dgm:pt modelId="{05C6E74A-C88D-4112-A13B-4E9C7A7E354C}">
      <dgm:prSet/>
      <dgm:spPr/>
      <dgm:t>
        <a:bodyPr/>
        <a:lstStyle/>
        <a:p>
          <a:pPr>
            <a:buNone/>
          </a:pPr>
          <a:r>
            <a:rPr lang="en-US" dirty="0"/>
            <a:t>   Most serious problem. Radiation released may exceed federal limits, Recommendation to shelter or evacuate is made. </a:t>
          </a:r>
        </a:p>
      </dgm:t>
    </dgm:pt>
    <dgm:pt modelId="{18937E57-30B1-4301-A81B-4EE454856222}" type="parTrans" cxnId="{F4613F82-719D-4C45-9074-C2B4FF960886}">
      <dgm:prSet/>
      <dgm:spPr/>
      <dgm:t>
        <a:bodyPr/>
        <a:lstStyle/>
        <a:p>
          <a:endParaRPr lang="en-US"/>
        </a:p>
      </dgm:t>
    </dgm:pt>
    <dgm:pt modelId="{5EA8E5F6-BC54-42C3-B135-9B188BFB97D0}" type="sibTrans" cxnId="{F4613F82-719D-4C45-9074-C2B4FF960886}">
      <dgm:prSet/>
      <dgm:spPr/>
      <dgm:t>
        <a:bodyPr/>
        <a:lstStyle/>
        <a:p>
          <a:endParaRPr lang="en-US"/>
        </a:p>
      </dgm:t>
    </dgm:pt>
    <dgm:pt modelId="{1B5C96EB-71AD-4CAE-93CD-345247D19899}" type="pres">
      <dgm:prSet presAssocID="{958CF656-9FF2-404A-B383-40324A966B89}" presName="Name0" presStyleCnt="0">
        <dgm:presLayoutVars>
          <dgm:dir/>
          <dgm:animLvl val="lvl"/>
          <dgm:resizeHandles val="exact"/>
        </dgm:presLayoutVars>
      </dgm:prSet>
      <dgm:spPr/>
    </dgm:pt>
    <dgm:pt modelId="{FB49E63B-FB93-4793-A1A3-78792701C644}" type="pres">
      <dgm:prSet presAssocID="{9984AE9F-11D1-496A-9322-9F62DB430BF7}" presName="linNode" presStyleCnt="0"/>
      <dgm:spPr/>
    </dgm:pt>
    <dgm:pt modelId="{D096DC33-A1CD-4641-8294-B5DDC0E92CB5}" type="pres">
      <dgm:prSet presAssocID="{9984AE9F-11D1-496A-9322-9F62DB430BF7}" presName="parentText" presStyleLbl="node1" presStyleIdx="0" presStyleCnt="4" custLinFactY="113796" custLinFactNeighborX="0" custLinFactNeighborY="200000">
        <dgm:presLayoutVars>
          <dgm:chMax val="1"/>
          <dgm:bulletEnabled val="1"/>
        </dgm:presLayoutVars>
      </dgm:prSet>
      <dgm:spPr/>
    </dgm:pt>
    <dgm:pt modelId="{9F9CC47D-EBAE-4ADC-AD34-6A9BB23344CC}" type="pres">
      <dgm:prSet presAssocID="{9984AE9F-11D1-496A-9322-9F62DB430BF7}" presName="descendantText" presStyleLbl="alignAccFollowNode1" presStyleIdx="0" presStyleCnt="4" custLinFactY="198324" custLinFactNeighborX="1649" custLinFactNeighborY="200000">
        <dgm:presLayoutVars>
          <dgm:bulletEnabled val="1"/>
        </dgm:presLayoutVars>
      </dgm:prSet>
      <dgm:spPr/>
    </dgm:pt>
    <dgm:pt modelId="{19A85F63-C935-4CD3-9BCE-E20A524833DB}" type="pres">
      <dgm:prSet presAssocID="{A3DC4D7C-87F8-4AE6-B97B-302F302607AE}" presName="sp" presStyleCnt="0"/>
      <dgm:spPr/>
    </dgm:pt>
    <dgm:pt modelId="{9CDBEB8A-2740-4022-949C-9CF2B8EEA24C}" type="pres">
      <dgm:prSet presAssocID="{5FA61A9C-F79E-4892-AFF1-775D59D1C594}" presName="linNode" presStyleCnt="0"/>
      <dgm:spPr/>
    </dgm:pt>
    <dgm:pt modelId="{FCB8D11B-62AF-4A70-9A39-D3A21B764F67}" type="pres">
      <dgm:prSet presAssocID="{5FA61A9C-F79E-4892-AFF1-775D59D1C594}" presName="parentText" presStyleLbl="node1" presStyleIdx="1" presStyleCnt="4" custLinFactY="5189" custLinFactNeighborX="84" custLinFactNeighborY="100000">
        <dgm:presLayoutVars>
          <dgm:chMax val="1"/>
          <dgm:bulletEnabled val="1"/>
        </dgm:presLayoutVars>
      </dgm:prSet>
      <dgm:spPr/>
    </dgm:pt>
    <dgm:pt modelId="{91F41385-4634-4AE7-8F95-B333BAB5977B}" type="pres">
      <dgm:prSet presAssocID="{5FA61A9C-F79E-4892-AFF1-775D59D1C594}" presName="descendantText" presStyleLbl="alignAccFollowNode1" presStyleIdx="1" presStyleCnt="4" custLinFactY="35837" custLinFactNeighborX="-450" custLinFactNeighborY="100000">
        <dgm:presLayoutVars>
          <dgm:bulletEnabled val="1"/>
        </dgm:presLayoutVars>
      </dgm:prSet>
      <dgm:spPr/>
    </dgm:pt>
    <dgm:pt modelId="{C5560F2F-FE65-4CCF-AFB9-AA13ED56E680}" type="pres">
      <dgm:prSet presAssocID="{0D57D901-AF0F-4A78-894F-CE226D12F8CF}" presName="sp" presStyleCnt="0"/>
      <dgm:spPr/>
    </dgm:pt>
    <dgm:pt modelId="{BF9614D5-B638-42C2-97DC-3F2D6FDF4279}" type="pres">
      <dgm:prSet presAssocID="{E76778A8-7AE3-49E7-AD26-105F4EDF64FE}" presName="linNode" presStyleCnt="0"/>
      <dgm:spPr/>
    </dgm:pt>
    <dgm:pt modelId="{88F05529-5591-4953-A69D-31FD18D3B67C}" type="pres">
      <dgm:prSet presAssocID="{E76778A8-7AE3-49E7-AD26-105F4EDF64FE}" presName="parentText" presStyleLbl="node1" presStyleIdx="2" presStyleCnt="4" custLinFactY="-4261" custLinFactNeighborX="169" custLinFactNeighborY="-100000">
        <dgm:presLayoutVars>
          <dgm:chMax val="1"/>
          <dgm:bulletEnabled val="1"/>
        </dgm:presLayoutVars>
      </dgm:prSet>
      <dgm:spPr/>
    </dgm:pt>
    <dgm:pt modelId="{560EA7C0-E91F-49E7-89FC-C48649873111}" type="pres">
      <dgm:prSet presAssocID="{E76778A8-7AE3-49E7-AD26-105F4EDF64FE}" presName="descendantText" presStyleLbl="alignAccFollowNode1" presStyleIdx="2" presStyleCnt="4" custLinFactY="-22783" custLinFactNeighborY="-100000">
        <dgm:presLayoutVars>
          <dgm:bulletEnabled val="1"/>
        </dgm:presLayoutVars>
      </dgm:prSet>
      <dgm:spPr/>
    </dgm:pt>
    <dgm:pt modelId="{8E95C44B-0330-418E-95C3-856DA81516E0}" type="pres">
      <dgm:prSet presAssocID="{AD830EF9-DCF1-44C7-92EC-BF68E3BA020A}" presName="sp" presStyleCnt="0"/>
      <dgm:spPr/>
    </dgm:pt>
    <dgm:pt modelId="{DFCAC764-66C3-4D79-ACB5-352850AD328B}" type="pres">
      <dgm:prSet presAssocID="{4FEB08AD-4FC4-4F38-99FC-51C90412B443}" presName="linNode" presStyleCnt="0"/>
      <dgm:spPr/>
    </dgm:pt>
    <dgm:pt modelId="{CED2F108-5792-4B7E-AF8B-A1A28FE7E8B0}" type="pres">
      <dgm:prSet presAssocID="{4FEB08AD-4FC4-4F38-99FC-51C90412B443}" presName="parentText" presStyleLbl="node1" presStyleIdx="3" presStyleCnt="4" custLinFactY="-112859" custLinFactNeighborX="675" custLinFactNeighborY="-200000">
        <dgm:presLayoutVars>
          <dgm:chMax val="1"/>
          <dgm:bulletEnabled val="1"/>
        </dgm:presLayoutVars>
      </dgm:prSet>
      <dgm:spPr/>
    </dgm:pt>
    <dgm:pt modelId="{65793C27-968C-47BD-AE1D-9FCDDB485754}" type="pres">
      <dgm:prSet presAssocID="{4FEB08AD-4FC4-4F38-99FC-51C90412B443}" presName="descendantText" presStyleLbl="alignAccFollowNode1" presStyleIdx="3" presStyleCnt="4" custLinFactY="-190107" custLinFactNeighborX="1649" custLinFactNeighborY="-200000">
        <dgm:presLayoutVars>
          <dgm:bulletEnabled val="1"/>
        </dgm:presLayoutVars>
      </dgm:prSet>
      <dgm:spPr/>
    </dgm:pt>
  </dgm:ptLst>
  <dgm:cxnLst>
    <dgm:cxn modelId="{E1748101-69FF-4D0F-8BBD-B53D740445AD}" type="presOf" srcId="{F37633CC-4875-4615-8B02-033E7C4539CD}" destId="{91F41385-4634-4AE7-8F95-B333BAB5977B}" srcOrd="0" destOrd="0" presId="urn:microsoft.com/office/officeart/2005/8/layout/vList5"/>
    <dgm:cxn modelId="{42A8A42E-2643-457B-AF83-71354ECC2E69}" type="presOf" srcId="{958CF656-9FF2-404A-B383-40324A966B89}" destId="{1B5C96EB-71AD-4CAE-93CD-345247D19899}" srcOrd="0" destOrd="0" presId="urn:microsoft.com/office/officeart/2005/8/layout/vList5"/>
    <dgm:cxn modelId="{F58AFC30-4DA1-4B59-86A1-23CF1CE96DBC}" type="presOf" srcId="{9984AE9F-11D1-496A-9322-9F62DB430BF7}" destId="{D096DC33-A1CD-4641-8294-B5DDC0E92CB5}" srcOrd="0" destOrd="0" presId="urn:microsoft.com/office/officeart/2005/8/layout/vList5"/>
    <dgm:cxn modelId="{B30E8435-96B6-49BB-B6A3-8F06794DC514}" srcId="{9984AE9F-11D1-496A-9322-9F62DB430BF7}" destId="{C4445ADA-476A-4132-93A7-B0D6A596EC36}" srcOrd="0" destOrd="0" parTransId="{512AEE59-B935-448B-8B63-59596B806999}" sibTransId="{AEE0D655-3E95-47BF-A00C-591762D27C14}"/>
    <dgm:cxn modelId="{818F9641-571F-4F6E-8134-5DD600F5F218}" type="presOf" srcId="{5FA61A9C-F79E-4892-AFF1-775D59D1C594}" destId="{FCB8D11B-62AF-4A70-9A39-D3A21B764F67}" srcOrd="0" destOrd="0" presId="urn:microsoft.com/office/officeart/2005/8/layout/vList5"/>
    <dgm:cxn modelId="{E9789F46-0057-4BD0-997D-EC97EE0F750D}" srcId="{958CF656-9FF2-404A-B383-40324A966B89}" destId="{E76778A8-7AE3-49E7-AD26-105F4EDF64FE}" srcOrd="2" destOrd="0" parTransId="{20EEDAC2-B4CD-4C68-993A-54521E1B69F3}" sibTransId="{AD830EF9-DCF1-44C7-92EC-BF68E3BA020A}"/>
    <dgm:cxn modelId="{8605C446-9117-4BCA-88A5-8026C943A62F}" srcId="{958CF656-9FF2-404A-B383-40324A966B89}" destId="{9984AE9F-11D1-496A-9322-9F62DB430BF7}" srcOrd="0" destOrd="0" parTransId="{7C841CA9-5B49-4422-8014-B47EC02244D5}" sibTransId="{A3DC4D7C-87F8-4AE6-B97B-302F302607AE}"/>
    <dgm:cxn modelId="{4BD1BA79-B6CD-41BE-A08F-CC41B8950E7D}" srcId="{958CF656-9FF2-404A-B383-40324A966B89}" destId="{5FA61A9C-F79E-4892-AFF1-775D59D1C594}" srcOrd="1" destOrd="0" parTransId="{F923874D-1CD6-44E1-B65B-79D82187682F}" sibTransId="{0D57D901-AF0F-4A78-894F-CE226D12F8CF}"/>
    <dgm:cxn modelId="{F4613F82-719D-4C45-9074-C2B4FF960886}" srcId="{4FEB08AD-4FC4-4F38-99FC-51C90412B443}" destId="{05C6E74A-C88D-4112-A13B-4E9C7A7E354C}" srcOrd="0" destOrd="0" parTransId="{18937E57-30B1-4301-A81B-4EE454856222}" sibTransId="{5EA8E5F6-BC54-42C3-B135-9B188BFB97D0}"/>
    <dgm:cxn modelId="{25C16D8D-6A91-4CE7-9CB9-577FE89E013F}" type="presOf" srcId="{80D21156-5C52-4CE0-A449-9B06EFDAA2CD}" destId="{560EA7C0-E91F-49E7-89FC-C48649873111}" srcOrd="0" destOrd="0" presId="urn:microsoft.com/office/officeart/2005/8/layout/vList5"/>
    <dgm:cxn modelId="{6106E18F-DA91-4AF6-B2C4-B4574951AC76}" type="presOf" srcId="{4FEB08AD-4FC4-4F38-99FC-51C90412B443}" destId="{CED2F108-5792-4B7E-AF8B-A1A28FE7E8B0}" srcOrd="0" destOrd="0" presId="urn:microsoft.com/office/officeart/2005/8/layout/vList5"/>
    <dgm:cxn modelId="{D2700FA6-C15A-4C6D-A92B-639523B2AE85}" type="presOf" srcId="{05C6E74A-C88D-4112-A13B-4E9C7A7E354C}" destId="{65793C27-968C-47BD-AE1D-9FCDDB485754}" srcOrd="0" destOrd="0" presId="urn:microsoft.com/office/officeart/2005/8/layout/vList5"/>
    <dgm:cxn modelId="{75AE0AB3-78F4-47BE-B3EE-D4E507F84647}" type="presOf" srcId="{E76778A8-7AE3-49E7-AD26-105F4EDF64FE}" destId="{88F05529-5591-4953-A69D-31FD18D3B67C}" srcOrd="0" destOrd="0" presId="urn:microsoft.com/office/officeart/2005/8/layout/vList5"/>
    <dgm:cxn modelId="{AC2DBBCD-D260-4F21-B872-CA217904CFC6}" srcId="{E76778A8-7AE3-49E7-AD26-105F4EDF64FE}" destId="{80D21156-5C52-4CE0-A449-9B06EFDAA2CD}" srcOrd="0" destOrd="0" parTransId="{86D637EB-344E-402E-BC49-4E46399CDC0B}" sibTransId="{434EB641-DD71-491A-9F47-782C38B479EE}"/>
    <dgm:cxn modelId="{979277DA-88E6-4983-ADDF-156614538B43}" srcId="{5FA61A9C-F79E-4892-AFF1-775D59D1C594}" destId="{F37633CC-4875-4615-8B02-033E7C4539CD}" srcOrd="0" destOrd="0" parTransId="{5BC932E4-00F1-49FA-9A66-6C4996BB7015}" sibTransId="{F17EC53F-AE57-4167-A0ED-46275CC463D1}"/>
    <dgm:cxn modelId="{17C7CCE4-391A-4FCE-87D9-E17C57FD7033}" srcId="{958CF656-9FF2-404A-B383-40324A966B89}" destId="{4FEB08AD-4FC4-4F38-99FC-51C90412B443}" srcOrd="3" destOrd="0" parTransId="{8733E67B-8A42-48C4-9DD2-1D44D95FB57C}" sibTransId="{81C2D2E4-EEA2-4ACD-9BD1-90A98F7A3E21}"/>
    <dgm:cxn modelId="{16368EEA-F403-4CA3-91D8-7488B2B89542}" type="presOf" srcId="{C4445ADA-476A-4132-93A7-B0D6A596EC36}" destId="{9F9CC47D-EBAE-4ADC-AD34-6A9BB23344CC}" srcOrd="0" destOrd="0" presId="urn:microsoft.com/office/officeart/2005/8/layout/vList5"/>
    <dgm:cxn modelId="{4F860C01-A372-4FDA-A25D-8A47EFC5019E}" type="presParOf" srcId="{1B5C96EB-71AD-4CAE-93CD-345247D19899}" destId="{FB49E63B-FB93-4793-A1A3-78792701C644}" srcOrd="0" destOrd="0" presId="urn:microsoft.com/office/officeart/2005/8/layout/vList5"/>
    <dgm:cxn modelId="{AADF228A-7353-4C87-ADF8-261D082275E8}" type="presParOf" srcId="{FB49E63B-FB93-4793-A1A3-78792701C644}" destId="{D096DC33-A1CD-4641-8294-B5DDC0E92CB5}" srcOrd="0" destOrd="0" presId="urn:microsoft.com/office/officeart/2005/8/layout/vList5"/>
    <dgm:cxn modelId="{AB54BD96-3065-48D3-B319-19E5E90463F2}" type="presParOf" srcId="{FB49E63B-FB93-4793-A1A3-78792701C644}" destId="{9F9CC47D-EBAE-4ADC-AD34-6A9BB23344CC}" srcOrd="1" destOrd="0" presId="urn:microsoft.com/office/officeart/2005/8/layout/vList5"/>
    <dgm:cxn modelId="{7906A5BB-00B7-4274-89CE-1F83DD716466}" type="presParOf" srcId="{1B5C96EB-71AD-4CAE-93CD-345247D19899}" destId="{19A85F63-C935-4CD3-9BCE-E20A524833DB}" srcOrd="1" destOrd="0" presId="urn:microsoft.com/office/officeart/2005/8/layout/vList5"/>
    <dgm:cxn modelId="{12159EC8-AC47-4228-B3E2-7A6D3CDB142E}" type="presParOf" srcId="{1B5C96EB-71AD-4CAE-93CD-345247D19899}" destId="{9CDBEB8A-2740-4022-949C-9CF2B8EEA24C}" srcOrd="2" destOrd="0" presId="urn:microsoft.com/office/officeart/2005/8/layout/vList5"/>
    <dgm:cxn modelId="{235931FE-3D5A-4AE9-B135-957B82473C3C}" type="presParOf" srcId="{9CDBEB8A-2740-4022-949C-9CF2B8EEA24C}" destId="{FCB8D11B-62AF-4A70-9A39-D3A21B764F67}" srcOrd="0" destOrd="0" presId="urn:microsoft.com/office/officeart/2005/8/layout/vList5"/>
    <dgm:cxn modelId="{D395203F-32D3-4E64-B52F-87E9E629206B}" type="presParOf" srcId="{9CDBEB8A-2740-4022-949C-9CF2B8EEA24C}" destId="{91F41385-4634-4AE7-8F95-B333BAB5977B}" srcOrd="1" destOrd="0" presId="urn:microsoft.com/office/officeart/2005/8/layout/vList5"/>
    <dgm:cxn modelId="{DF26331F-B8C9-46BE-84A6-41923B5D2697}" type="presParOf" srcId="{1B5C96EB-71AD-4CAE-93CD-345247D19899}" destId="{C5560F2F-FE65-4CCF-AFB9-AA13ED56E680}" srcOrd="3" destOrd="0" presId="urn:microsoft.com/office/officeart/2005/8/layout/vList5"/>
    <dgm:cxn modelId="{EDD64A97-541A-4F77-9243-D1AE32352354}" type="presParOf" srcId="{1B5C96EB-71AD-4CAE-93CD-345247D19899}" destId="{BF9614D5-B638-42C2-97DC-3F2D6FDF4279}" srcOrd="4" destOrd="0" presId="urn:microsoft.com/office/officeart/2005/8/layout/vList5"/>
    <dgm:cxn modelId="{1EA30514-80FD-4D6E-9EA0-F20071F156DF}" type="presParOf" srcId="{BF9614D5-B638-42C2-97DC-3F2D6FDF4279}" destId="{88F05529-5591-4953-A69D-31FD18D3B67C}" srcOrd="0" destOrd="0" presId="urn:microsoft.com/office/officeart/2005/8/layout/vList5"/>
    <dgm:cxn modelId="{03E98928-C403-4E1E-8DA3-1DFA8E1F8020}" type="presParOf" srcId="{BF9614D5-B638-42C2-97DC-3F2D6FDF4279}" destId="{560EA7C0-E91F-49E7-89FC-C48649873111}" srcOrd="1" destOrd="0" presId="urn:microsoft.com/office/officeart/2005/8/layout/vList5"/>
    <dgm:cxn modelId="{B32F75B2-83BC-4DD7-9C4F-D7577B09E4FB}" type="presParOf" srcId="{1B5C96EB-71AD-4CAE-93CD-345247D19899}" destId="{8E95C44B-0330-418E-95C3-856DA81516E0}" srcOrd="5" destOrd="0" presId="urn:microsoft.com/office/officeart/2005/8/layout/vList5"/>
    <dgm:cxn modelId="{91B89193-7BB1-4602-A208-3F05F2299FA4}" type="presParOf" srcId="{1B5C96EB-71AD-4CAE-93CD-345247D19899}" destId="{DFCAC764-66C3-4D79-ACB5-352850AD328B}" srcOrd="6" destOrd="0" presId="urn:microsoft.com/office/officeart/2005/8/layout/vList5"/>
    <dgm:cxn modelId="{8147C227-2193-4247-9E8C-83FA33DEC6A2}" type="presParOf" srcId="{DFCAC764-66C3-4D79-ACB5-352850AD328B}" destId="{CED2F108-5792-4B7E-AF8B-A1A28FE7E8B0}" srcOrd="0" destOrd="0" presId="urn:microsoft.com/office/officeart/2005/8/layout/vList5"/>
    <dgm:cxn modelId="{7C18CBD6-597E-4CB4-9281-8EA75BCECDE5}" type="presParOf" srcId="{DFCAC764-66C3-4D79-ACB5-352850AD328B}" destId="{65793C27-968C-47BD-AE1D-9FCDDB48575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CC47D-EBAE-4ADC-AD34-6A9BB23344CC}">
      <dsp:nvSpPr>
        <dsp:cNvPr id="0" name=""/>
        <dsp:cNvSpPr/>
      </dsp:nvSpPr>
      <dsp:spPr>
        <a:xfrm rot="5400000">
          <a:off x="4578535" y="1428395"/>
          <a:ext cx="818869" cy="469456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en-US" sz="1600" kern="1200" dirty="0"/>
            <a:t>  Small problem that poses no danger to the public</a:t>
          </a:r>
        </a:p>
      </dsp:txBody>
      <dsp:txXfrm rot="-5400000">
        <a:off x="2640690" y="3406214"/>
        <a:ext cx="4654586" cy="738921"/>
      </dsp:txXfrm>
    </dsp:sp>
    <dsp:sp modelId="{D096DC33-A1CD-4641-8294-B5DDC0E92CB5}">
      <dsp:nvSpPr>
        <dsp:cNvPr id="0" name=""/>
        <dsp:cNvSpPr/>
      </dsp:nvSpPr>
      <dsp:spPr>
        <a:xfrm>
          <a:off x="0" y="3214102"/>
          <a:ext cx="2640690" cy="1023586"/>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Unusual Event</a:t>
          </a:r>
        </a:p>
      </dsp:txBody>
      <dsp:txXfrm>
        <a:off x="49967" y="3264069"/>
        <a:ext cx="2540756" cy="923652"/>
      </dsp:txXfrm>
    </dsp:sp>
    <dsp:sp modelId="{91F41385-4634-4AE7-8F95-B333BAB5977B}">
      <dsp:nvSpPr>
        <dsp:cNvPr id="0" name=""/>
        <dsp:cNvSpPr/>
      </dsp:nvSpPr>
      <dsp:spPr>
        <a:xfrm rot="5400000">
          <a:off x="4566652" y="353735"/>
          <a:ext cx="818869" cy="469456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en-US" sz="1600" kern="1200" dirty="0"/>
            <a:t>    Plant could experience decrease in safety. Preparations are being made to handle more serious emergencies (EOC may be activated)</a:t>
          </a:r>
        </a:p>
      </dsp:txBody>
      <dsp:txXfrm rot="-5400000">
        <a:off x="2628807" y="2331554"/>
        <a:ext cx="4654586" cy="738921"/>
      </dsp:txXfrm>
    </dsp:sp>
    <dsp:sp modelId="{FCB8D11B-62AF-4A70-9A39-D3A21B764F67}">
      <dsp:nvSpPr>
        <dsp:cNvPr id="0" name=""/>
        <dsp:cNvSpPr/>
      </dsp:nvSpPr>
      <dsp:spPr>
        <a:xfrm>
          <a:off x="3943" y="2153595"/>
          <a:ext cx="2640690" cy="1023586"/>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Alert</a:t>
          </a:r>
        </a:p>
      </dsp:txBody>
      <dsp:txXfrm>
        <a:off x="53910" y="2203562"/>
        <a:ext cx="2540756" cy="923652"/>
      </dsp:txXfrm>
    </dsp:sp>
    <dsp:sp modelId="{560EA7C0-E91F-49E7-89FC-C48649873111}">
      <dsp:nvSpPr>
        <dsp:cNvPr id="0" name=""/>
        <dsp:cNvSpPr/>
      </dsp:nvSpPr>
      <dsp:spPr>
        <a:xfrm rot="5400000">
          <a:off x="4578535" y="-689258"/>
          <a:ext cx="818869" cy="469456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en-US" sz="1600" kern="1200" dirty="0"/>
            <a:t>   More serious emergency, such as plant equipment needed for safe operations is affected. Radiation will not escape plant boundaries. </a:t>
          </a:r>
        </a:p>
      </dsp:txBody>
      <dsp:txXfrm rot="-5400000">
        <a:off x="2640690" y="1288561"/>
        <a:ext cx="4654586" cy="738921"/>
      </dsp:txXfrm>
    </dsp:sp>
    <dsp:sp modelId="{88F05529-5591-4953-A69D-31FD18D3B67C}">
      <dsp:nvSpPr>
        <dsp:cNvPr id="0" name=""/>
        <dsp:cNvSpPr/>
      </dsp:nvSpPr>
      <dsp:spPr>
        <a:xfrm>
          <a:off x="7933" y="1084458"/>
          <a:ext cx="2640690" cy="1023586"/>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Site Area Emergency </a:t>
          </a:r>
        </a:p>
      </dsp:txBody>
      <dsp:txXfrm>
        <a:off x="57900" y="1134425"/>
        <a:ext cx="2540756" cy="923652"/>
      </dsp:txXfrm>
    </dsp:sp>
    <dsp:sp modelId="{65793C27-968C-47BD-AE1D-9FCDDB485754}">
      <dsp:nvSpPr>
        <dsp:cNvPr id="0" name=""/>
        <dsp:cNvSpPr/>
      </dsp:nvSpPr>
      <dsp:spPr>
        <a:xfrm rot="5400000">
          <a:off x="4578535" y="-1803527"/>
          <a:ext cx="818869" cy="469456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None/>
          </a:pPr>
          <a:r>
            <a:rPr lang="en-US" sz="1600" kern="1200" dirty="0"/>
            <a:t>   Most serious problem. Radiation released may exceed federal limits, Recommendation to shelter or evacuate is made. </a:t>
          </a:r>
        </a:p>
      </dsp:txBody>
      <dsp:txXfrm rot="-5400000">
        <a:off x="2640690" y="174292"/>
        <a:ext cx="4654586" cy="738921"/>
      </dsp:txXfrm>
    </dsp:sp>
    <dsp:sp modelId="{CED2F108-5792-4B7E-AF8B-A1A28FE7E8B0}">
      <dsp:nvSpPr>
        <dsp:cNvPr id="0" name=""/>
        <dsp:cNvSpPr/>
      </dsp:nvSpPr>
      <dsp:spPr>
        <a:xfrm>
          <a:off x="31688" y="24043"/>
          <a:ext cx="2640690" cy="1023586"/>
        </a:xfrm>
        <a:prstGeom prst="round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General Emergency</a:t>
          </a:r>
        </a:p>
      </dsp:txBody>
      <dsp:txXfrm>
        <a:off x="81655" y="74010"/>
        <a:ext cx="2540756" cy="9236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62966-29DD-4330-9C56-9D536DA6F2CB}"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6EF62-08D7-42FB-8393-0F94DDDDD885}" type="slidenum">
              <a:rPr lang="en-US" smtClean="0"/>
              <a:t>‹#›</a:t>
            </a:fld>
            <a:endParaRPr lang="en-US"/>
          </a:p>
        </p:txBody>
      </p:sp>
    </p:spTree>
    <p:extLst>
      <p:ext uri="{BB962C8B-B14F-4D97-AF65-F5344CB8AC3E}">
        <p14:creationId xmlns:p14="http://schemas.microsoft.com/office/powerpoint/2010/main" val="168249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Alert: JIC activated</a:t>
            </a:r>
          </a:p>
          <a:p>
            <a:r>
              <a:rPr lang="en-US" dirty="0"/>
              <a:t>Site Area Emergency: schools are being relocated to receiving schools, preschools are closing, parks closing</a:t>
            </a:r>
          </a:p>
          <a:p>
            <a:r>
              <a:rPr lang="en-US" dirty="0"/>
              <a:t>General Emergency: law enforcement directing traffic from EPZ/ Controlling access to evacuated areas. </a:t>
            </a:r>
            <a:r>
              <a:rPr lang="en-US"/>
              <a:t>FD</a:t>
            </a:r>
            <a:endParaRPr lang="en-US" dirty="0"/>
          </a:p>
        </p:txBody>
      </p:sp>
      <p:sp>
        <p:nvSpPr>
          <p:cNvPr id="4" name="Slide Number Placeholder 3"/>
          <p:cNvSpPr>
            <a:spLocks noGrp="1"/>
          </p:cNvSpPr>
          <p:nvPr>
            <p:ph type="sldNum" sz="quarter" idx="5"/>
          </p:nvPr>
        </p:nvSpPr>
        <p:spPr/>
        <p:txBody>
          <a:bodyPr/>
          <a:lstStyle/>
          <a:p>
            <a:fld id="{41BBB80F-F697-4585-BD0F-D4619A42D951}" type="slidenum">
              <a:rPr lang="en-US" smtClean="0"/>
              <a:t>14</a:t>
            </a:fld>
            <a:endParaRPr lang="en-US"/>
          </a:p>
        </p:txBody>
      </p:sp>
    </p:spTree>
    <p:extLst>
      <p:ext uri="{BB962C8B-B14F-4D97-AF65-F5344CB8AC3E}">
        <p14:creationId xmlns:p14="http://schemas.microsoft.com/office/powerpoint/2010/main" val="308739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4926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58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36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68566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77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374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27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1638300" y="1923803"/>
            <a:ext cx="3278084" cy="369332"/>
          </a:xfrm>
          <a:prstGeom prst="rect">
            <a:avLst/>
          </a:prstGeom>
          <a:noFill/>
          <a:ln>
            <a:solidFill>
              <a:schemeClr val="accent1"/>
            </a:solidFill>
          </a:ln>
        </p:spPr>
        <p:txBody>
          <a:bodyPr wrap="square" rtlCol="0">
            <a:spAutoFit/>
          </a:bodyPr>
          <a:lstStyle/>
          <a:p>
            <a:r>
              <a:rPr lang="en-US" dirty="0"/>
              <a:t>Type Item </a:t>
            </a:r>
          </a:p>
        </p:txBody>
      </p:sp>
    </p:spTree>
    <p:extLst>
      <p:ext uri="{BB962C8B-B14F-4D97-AF65-F5344CB8AC3E}">
        <p14:creationId xmlns:p14="http://schemas.microsoft.com/office/powerpoint/2010/main" val="3532552148"/>
      </p:ext>
    </p:extLst>
  </p:cSld>
  <p:clrMapOvr>
    <a:masterClrMapping/>
  </p:clrMapOvr>
  <p:extLst>
    <p:ext uri="{DCECCB84-F9BA-43D5-87BE-67443E8EF086}">
      <p15:sldGuideLst xmlns:p15="http://schemas.microsoft.com/office/powerpoint/2012/main">
        <p15:guide id="1" pos="1008">
          <p15:clr>
            <a:srgbClr val="FBAE40"/>
          </p15:clr>
        </p15:guide>
        <p15:guide id="2" pos="5112">
          <p15:clr>
            <a:srgbClr val="FBAE40"/>
          </p15:clr>
        </p15:guide>
        <p15:guide id="3" pos="5040">
          <p15:clr>
            <a:srgbClr val="FBAE40"/>
          </p15:clr>
        </p15:guide>
        <p15:guide id="4" pos="9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295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8196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46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718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881974" y="1342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64287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354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129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684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2724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08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61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02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17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881974" y="1342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8892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079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9072081"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81000" y="169653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302" t="10039" r="27806" b="59372"/>
          <a:stretch/>
        </p:blipFill>
        <p:spPr>
          <a:xfrm>
            <a:off x="10316584" y="193637"/>
            <a:ext cx="1430768" cy="1207792"/>
          </a:xfrm>
          <a:prstGeom prst="rect">
            <a:avLst/>
          </a:prstGeom>
        </p:spPr>
      </p:pic>
    </p:spTree>
    <p:extLst>
      <p:ext uri="{BB962C8B-B14F-4D97-AF65-F5344CB8AC3E}">
        <p14:creationId xmlns:p14="http://schemas.microsoft.com/office/powerpoint/2010/main" val="749731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9072081"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81000" y="169653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25302" t="10039" r="27806" b="59372"/>
          <a:stretch/>
        </p:blipFill>
        <p:spPr>
          <a:xfrm>
            <a:off x="10316584" y="193637"/>
            <a:ext cx="1430768" cy="1207792"/>
          </a:xfrm>
          <a:prstGeom prst="rect">
            <a:avLst/>
          </a:prstGeom>
        </p:spPr>
      </p:pic>
    </p:spTree>
    <p:extLst>
      <p:ext uri="{BB962C8B-B14F-4D97-AF65-F5344CB8AC3E}">
        <p14:creationId xmlns:p14="http://schemas.microsoft.com/office/powerpoint/2010/main" val="3086212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sv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sv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www.ready.gov/alerts" TargetMode="External"/><Relationship Id="rId2" Type="http://schemas.openxmlformats.org/officeDocument/2006/relationships/image" Target="../media/image40.jpg"/><Relationship Id="rId1" Type="http://schemas.openxmlformats.org/officeDocument/2006/relationships/slideLayout" Target="../slideLayouts/slideLayout18.xml"/><Relationship Id="rId6" Type="http://schemas.openxmlformats.org/officeDocument/2006/relationships/hyperlink" Target="http://www.ready.gov/make-a-plan" TargetMode="External"/><Relationship Id="rId5" Type="http://schemas.openxmlformats.org/officeDocument/2006/relationships/hyperlink" Target="http://www.ready.gov/evacuation" TargetMode="External"/><Relationship Id="rId4" Type="http://schemas.openxmlformats.org/officeDocument/2006/relationships/hyperlink" Target="http://www.ready.gov/shel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entry.inspironlogistics.com/lake_oh/wens.cfm"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128" y="601820"/>
            <a:ext cx="10501745" cy="1111827"/>
          </a:xfrm>
        </p:spPr>
        <p:txBody>
          <a:bodyPr>
            <a:normAutofit fontScale="90000"/>
          </a:bodyPr>
          <a:lstStyle/>
          <a:p>
            <a:br>
              <a:rPr lang="en-US" dirty="0"/>
            </a:br>
            <a:r>
              <a:rPr lang="en-US" dirty="0"/>
              <a:t>We Plan for You!</a:t>
            </a:r>
          </a:p>
        </p:txBody>
      </p:sp>
      <p:pic>
        <p:nvPicPr>
          <p:cNvPr id="4" name="Picture 3">
            <a:extLst>
              <a:ext uri="{FF2B5EF4-FFF2-40B4-BE49-F238E27FC236}">
                <a16:creationId xmlns:a16="http://schemas.microsoft.com/office/drawing/2014/main" id="{2A58C18C-E662-49B7-BA28-F27B089C32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128" y="4402811"/>
            <a:ext cx="1852194" cy="1825330"/>
          </a:xfrm>
          <a:prstGeom prst="rect">
            <a:avLst/>
          </a:prstGeom>
        </p:spPr>
      </p:pic>
      <p:sp>
        <p:nvSpPr>
          <p:cNvPr id="5" name="TextBox 4">
            <a:extLst>
              <a:ext uri="{FF2B5EF4-FFF2-40B4-BE49-F238E27FC236}">
                <a16:creationId xmlns:a16="http://schemas.microsoft.com/office/drawing/2014/main" id="{40718764-61D9-4DDC-950F-2738BA283739}"/>
              </a:ext>
            </a:extLst>
          </p:cNvPr>
          <p:cNvSpPr txBox="1"/>
          <p:nvPr/>
        </p:nvSpPr>
        <p:spPr>
          <a:xfrm>
            <a:off x="2900067" y="2105561"/>
            <a:ext cx="6391864" cy="1323439"/>
          </a:xfrm>
          <a:prstGeom prst="rect">
            <a:avLst/>
          </a:prstGeom>
          <a:noFill/>
        </p:spPr>
        <p:txBody>
          <a:bodyPr wrap="square" rtlCol="0">
            <a:spAutoFit/>
          </a:bodyPr>
          <a:lstStyle/>
          <a:p>
            <a:pPr algn="ctr"/>
            <a:r>
              <a:rPr lang="en-US" sz="4400" dirty="0"/>
              <a:t>Lake County </a:t>
            </a:r>
            <a:br>
              <a:rPr lang="en-US" sz="3600" dirty="0"/>
            </a:br>
            <a:r>
              <a:rPr lang="en-US" sz="3600" dirty="0"/>
              <a:t>Emergency Management Agency</a:t>
            </a:r>
          </a:p>
        </p:txBody>
      </p:sp>
      <p:pic>
        <p:nvPicPr>
          <p:cNvPr id="7" name="Picture 6">
            <a:extLst>
              <a:ext uri="{FF2B5EF4-FFF2-40B4-BE49-F238E27FC236}">
                <a16:creationId xmlns:a16="http://schemas.microsoft.com/office/drawing/2014/main" id="{980B8222-BB0F-4107-99CB-0EB4B2B84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1164" y="4402810"/>
            <a:ext cx="3119652" cy="1825329"/>
          </a:xfrm>
          <a:prstGeom prst="rect">
            <a:avLst/>
          </a:prstGeom>
        </p:spPr>
      </p:pic>
    </p:spTree>
    <p:extLst>
      <p:ext uri="{BB962C8B-B14F-4D97-AF65-F5344CB8AC3E}">
        <p14:creationId xmlns:p14="http://schemas.microsoft.com/office/powerpoint/2010/main" val="403817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ool desk with books and pencils with chalkboard in background">
            <a:extLst>
              <a:ext uri="{FF2B5EF4-FFF2-40B4-BE49-F238E27FC236}">
                <a16:creationId xmlns:a16="http://schemas.microsoft.com/office/drawing/2014/main" id="{ADDC4685-DEF0-DB4D-8B8B-FBDB500BF36F}"/>
              </a:ext>
            </a:extLst>
          </p:cNvPr>
          <p:cNvPicPr>
            <a:picLocks noChangeAspect="1"/>
          </p:cNvPicPr>
          <p:nvPr/>
        </p:nvPicPr>
        <p:blipFill>
          <a:blip r:embed="rId2"/>
          <a:srcRect l="430" r="-1" b="-1"/>
          <a:stretch/>
        </p:blipFill>
        <p:spPr>
          <a:xfrm>
            <a:off x="337156" y="2173185"/>
            <a:ext cx="5909265" cy="4421579"/>
          </a:xfrm>
          <a:prstGeom prst="rect">
            <a:avLst/>
          </a:prstGeom>
        </p:spPr>
      </p:pic>
      <p:sp>
        <p:nvSpPr>
          <p:cNvPr id="2" name="Title 1">
            <a:extLst>
              <a:ext uri="{FF2B5EF4-FFF2-40B4-BE49-F238E27FC236}">
                <a16:creationId xmlns:a16="http://schemas.microsoft.com/office/drawing/2014/main" id="{4AE4D658-ED30-5EC5-A758-24CA8E841E2B}"/>
              </a:ext>
            </a:extLst>
          </p:cNvPr>
          <p:cNvSpPr>
            <a:spLocks noGrp="1"/>
          </p:cNvSpPr>
          <p:nvPr>
            <p:ph type="ctrTitle"/>
          </p:nvPr>
        </p:nvSpPr>
        <p:spPr>
          <a:xfrm>
            <a:off x="953985" y="597725"/>
            <a:ext cx="6578929" cy="1258784"/>
          </a:xfrm>
        </p:spPr>
        <p:txBody>
          <a:bodyPr anchor="b">
            <a:normAutofit/>
          </a:bodyPr>
          <a:lstStyle/>
          <a:p>
            <a:pPr algn="l"/>
            <a:r>
              <a:rPr lang="en-US" sz="3600" dirty="0">
                <a:solidFill>
                  <a:schemeClr val="tx2"/>
                </a:solidFill>
              </a:rPr>
              <a:t>Continuity of Operations Planning   </a:t>
            </a:r>
            <a:br>
              <a:rPr lang="en-US" sz="3600" dirty="0">
                <a:solidFill>
                  <a:schemeClr val="tx2"/>
                </a:solidFill>
              </a:rPr>
            </a:br>
            <a:r>
              <a:rPr lang="en-US" sz="3600" dirty="0">
                <a:solidFill>
                  <a:schemeClr val="tx2"/>
                </a:solidFill>
              </a:rPr>
              <a:t>(</a:t>
            </a:r>
            <a:r>
              <a:rPr lang="en-US" sz="3600" b="1" dirty="0">
                <a:solidFill>
                  <a:schemeClr val="tx2"/>
                </a:solidFill>
              </a:rPr>
              <a:t>COOP</a:t>
            </a:r>
            <a:r>
              <a:rPr lang="en-US" sz="3600" dirty="0">
                <a:solidFill>
                  <a:schemeClr val="tx2"/>
                </a:solidFill>
              </a:rPr>
              <a:t>) </a:t>
            </a:r>
          </a:p>
        </p:txBody>
      </p:sp>
      <p:sp>
        <p:nvSpPr>
          <p:cNvPr id="3" name="Subtitle 2">
            <a:extLst>
              <a:ext uri="{FF2B5EF4-FFF2-40B4-BE49-F238E27FC236}">
                <a16:creationId xmlns:a16="http://schemas.microsoft.com/office/drawing/2014/main" id="{3632F1B6-7DD3-3B43-2223-DC32335D8CB7}"/>
              </a:ext>
            </a:extLst>
          </p:cNvPr>
          <p:cNvSpPr>
            <a:spLocks noGrp="1"/>
          </p:cNvSpPr>
          <p:nvPr>
            <p:ph type="subTitle" idx="1"/>
          </p:nvPr>
        </p:nvSpPr>
        <p:spPr>
          <a:xfrm>
            <a:off x="6673932" y="2173185"/>
            <a:ext cx="5109901" cy="3210296"/>
          </a:xfrm>
        </p:spPr>
        <p:txBody>
          <a:bodyPr anchor="t">
            <a:normAutofit/>
          </a:bodyPr>
          <a:lstStyle/>
          <a:p>
            <a:pPr marL="342900" marR="0" lvl="0" indent="-342900" algn="l">
              <a:lnSpc>
                <a:spcPct val="115000"/>
              </a:lnSpc>
              <a:spcAft>
                <a:spcPts val="600"/>
              </a:spcAft>
              <a:buSzPts val="1000"/>
              <a:buFont typeface="Wingdings" panose="05000000000000000000" pitchFamily="2" charset="2"/>
              <a:buChar char="v"/>
              <a:tabLst>
                <a:tab pos="457200" algn="l"/>
              </a:tabLst>
            </a:pPr>
            <a:r>
              <a:rPr lang="en-US" sz="1800" b="1"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Purpose: </a:t>
            </a:r>
            <a:r>
              <a:rPr lang="en-US" sz="1800"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To</a:t>
            </a:r>
            <a: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 maintain essential services and functions, despite potential disruptions</a:t>
            </a:r>
            <a:r>
              <a:rPr lang="en-US" sz="1800" kern="0" spc="10" dirty="0">
                <a:solidFill>
                  <a:srgbClr val="001D35"/>
                </a:solidFill>
                <a:latin typeface="Roboto" panose="02000000000000000000" pitchFamily="2" charset="0"/>
                <a:ea typeface="Times New Roman" panose="02020603050405020304" pitchFamily="18" charset="0"/>
                <a:cs typeface="Times New Roman" panose="02020603050405020304" pitchFamily="18" charset="0"/>
              </a:rPr>
              <a:t> after your emergency.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Aft>
                <a:spcPts val="600"/>
              </a:spcAft>
              <a:buSzPts val="1000"/>
              <a:buFont typeface="Wingdings" panose="05000000000000000000" pitchFamily="2" charset="2"/>
              <a:buChar char="v"/>
              <a:tabLst>
                <a:tab pos="457200" algn="l"/>
              </a:tabLst>
            </a:pPr>
            <a:r>
              <a:rPr lang="en-US" sz="1800" b="1"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Scope: </a:t>
            </a:r>
            <a:r>
              <a:rPr lang="en-US" sz="1800" b="1"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COOP</a:t>
            </a:r>
            <a: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 planning addresses all-hazards, including natural disasters, man-made incidents, and technological failures</a:t>
            </a:r>
          </a:p>
          <a:p>
            <a:pPr marL="285750" marR="0" indent="-285750" algn="l">
              <a:lnSpc>
                <a:spcPct val="115000"/>
              </a:lnSpc>
              <a:spcAft>
                <a:spcPts val="750"/>
              </a:spcAft>
              <a:buFont typeface="Wingdings" panose="05000000000000000000" pitchFamily="2" charset="2"/>
              <a:buChar char="v"/>
            </a:pPr>
            <a:r>
              <a:rPr lang="en-US" sz="1800" b="1" kern="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Who Needs COOP?</a:t>
            </a:r>
            <a:r>
              <a:rPr lang="en-US" sz="1800" b="1" kern="0" dirty="0">
                <a:solidFill>
                  <a:srgbClr val="001D35"/>
                </a:solidFill>
                <a:latin typeface="Roboto" panose="02000000000000000000" pitchFamily="2" charset="0"/>
                <a:ea typeface="Times New Roman" panose="02020603050405020304" pitchFamily="18" charset="0"/>
                <a:cs typeface="Times New Roman" panose="02020603050405020304" pitchFamily="18" charset="0"/>
              </a:rPr>
              <a:t>  </a:t>
            </a:r>
            <a:r>
              <a:rPr lang="en-US" sz="1800" kern="0" dirty="0">
                <a:solidFill>
                  <a:srgbClr val="001D35"/>
                </a:solidFill>
                <a:latin typeface="Roboto" panose="02000000000000000000" pitchFamily="2" charset="0"/>
                <a:ea typeface="Times New Roman" panose="02020603050405020304" pitchFamily="18" charset="0"/>
                <a:cs typeface="Times New Roman" panose="02020603050405020304" pitchFamily="18" charset="0"/>
              </a:rPr>
              <a:t>We all do Federal -State -Local &amp; Private Sectors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15000"/>
              </a:lnSpc>
              <a:spcAft>
                <a:spcPts val="600"/>
              </a:spcAft>
              <a:buSzPts val="1000"/>
              <a:tabLst>
                <a:tab pos="457200" algn="l"/>
              </a:tabLst>
            </a:pPr>
            <a:endParaRPr lang="en-US" sz="2000" dirty="0">
              <a:solidFill>
                <a:schemeClr val="tx2"/>
              </a:solidFill>
            </a:endParaRPr>
          </a:p>
        </p:txBody>
      </p:sp>
    </p:spTree>
    <p:extLst>
      <p:ext uri="{BB962C8B-B14F-4D97-AF65-F5344CB8AC3E}">
        <p14:creationId xmlns:p14="http://schemas.microsoft.com/office/powerpoint/2010/main" val="253598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84E2-5A51-257C-F262-CD074764DFFA}"/>
              </a:ext>
            </a:extLst>
          </p:cNvPr>
          <p:cNvSpPr>
            <a:spLocks noGrp="1"/>
          </p:cNvSpPr>
          <p:nvPr>
            <p:ph type="ctrTitle"/>
          </p:nvPr>
        </p:nvSpPr>
        <p:spPr>
          <a:xfrm>
            <a:off x="261257" y="216682"/>
            <a:ext cx="8823366" cy="3779585"/>
          </a:xfrm>
        </p:spPr>
        <p:txBody>
          <a:bodyPr>
            <a:normAutofit/>
          </a:bodyPr>
          <a:lstStyle/>
          <a:p>
            <a:pPr marL="457200" marR="0" lvl="1">
              <a:lnSpc>
                <a:spcPct val="115000"/>
              </a:lnSpc>
              <a:spcAft>
                <a:spcPts val="600"/>
              </a:spcAft>
              <a:tabLst>
                <a:tab pos="914400" algn="l"/>
              </a:tabLst>
            </a:pPr>
            <a:r>
              <a:rPr lang="en-US" sz="1800" b="1"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	Readiness and Preparedness:</a:t>
            </a:r>
            <a: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 Developing the plan and training personnel. </a:t>
            </a:r>
            <a:b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Activation and Relocation:</a:t>
            </a:r>
            <a: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 Implementing the plan and moving to the 	alternate facility. </a:t>
            </a:r>
            <a:b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Continuity Facility Operations:</a:t>
            </a:r>
            <a: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 Maintaining operations at the alternate 	location. </a:t>
            </a:r>
            <a:b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Reconstitution:</a:t>
            </a:r>
            <a: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 Returning to normal operations.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3261F8B2-0BAF-019A-4789-B197C8031F0C}"/>
              </a:ext>
            </a:extLst>
          </p:cNvPr>
          <p:cNvSpPr>
            <a:spLocks noGrp="1"/>
          </p:cNvSpPr>
          <p:nvPr>
            <p:ph type="subTitle" idx="1"/>
          </p:nvPr>
        </p:nvSpPr>
        <p:spPr>
          <a:xfrm>
            <a:off x="5830784" y="4512623"/>
            <a:ext cx="5672238" cy="1626920"/>
          </a:xfrm>
        </p:spPr>
        <p:txBody>
          <a:bodyPr>
            <a:normAutofit/>
          </a:bodyPr>
          <a:lstStyle/>
          <a:p>
            <a:pPr algn="l"/>
            <a:r>
              <a:rPr lang="en-US" b="1" dirty="0"/>
              <a:t>Benefits</a:t>
            </a:r>
          </a:p>
          <a:p>
            <a:pPr algn="l"/>
            <a: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Improved response to emergencies </a:t>
            </a:r>
          </a:p>
          <a:p>
            <a:pPr algn="l"/>
            <a: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Enhanced communication and coordination </a:t>
            </a:r>
          </a:p>
          <a:p>
            <a:pPr algn="l"/>
            <a:r>
              <a:rPr lang="en-US" sz="1800" kern="0" spc="10" dirty="0">
                <a:solidFill>
                  <a:srgbClr val="001D35"/>
                </a:solidFill>
                <a:effectLst/>
                <a:latin typeface="Roboto" panose="02000000000000000000" pitchFamily="2" charset="0"/>
                <a:ea typeface="Times New Roman" panose="02020603050405020304" pitchFamily="18" charset="0"/>
                <a:cs typeface="Times New Roman" panose="02020603050405020304" pitchFamily="18" charset="0"/>
              </a:rPr>
              <a:t>Better protection of essential functions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a:p>
            <a:pPr algn="l"/>
            <a:endParaRPr lang="en-US" dirty="0"/>
          </a:p>
        </p:txBody>
      </p:sp>
      <p:pic>
        <p:nvPicPr>
          <p:cNvPr id="10" name="Graphic 9" descr="Siren with solid fill">
            <a:extLst>
              <a:ext uri="{FF2B5EF4-FFF2-40B4-BE49-F238E27FC236}">
                <a16:creationId xmlns:a16="http://schemas.microsoft.com/office/drawing/2014/main" id="{DB6EE897-8738-6BE6-D486-A4B9F5C593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204" y="1149737"/>
            <a:ext cx="914400" cy="914400"/>
          </a:xfrm>
          <a:prstGeom prst="rect">
            <a:avLst/>
          </a:prstGeom>
        </p:spPr>
      </p:pic>
      <p:pic>
        <p:nvPicPr>
          <p:cNvPr id="12" name="Graphic 11" descr="Remote work with solid fill">
            <a:extLst>
              <a:ext uri="{FF2B5EF4-FFF2-40B4-BE49-F238E27FC236}">
                <a16:creationId xmlns:a16="http://schemas.microsoft.com/office/drawing/2014/main" id="{AE4B2F63-CD45-1BD6-87B2-CA4291A90A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186" y="2064137"/>
            <a:ext cx="914400" cy="914400"/>
          </a:xfrm>
          <a:prstGeom prst="rect">
            <a:avLst/>
          </a:prstGeom>
        </p:spPr>
      </p:pic>
      <p:pic>
        <p:nvPicPr>
          <p:cNvPr id="16" name="Graphic 15" descr="Thumbs up sign with solid fill">
            <a:extLst>
              <a:ext uri="{FF2B5EF4-FFF2-40B4-BE49-F238E27FC236}">
                <a16:creationId xmlns:a16="http://schemas.microsoft.com/office/drawing/2014/main" id="{F8DDD42F-AE4D-EF7C-9BC6-B8227E32E9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8399" y="4896592"/>
            <a:ext cx="392873" cy="392873"/>
          </a:xfrm>
          <a:prstGeom prst="rect">
            <a:avLst/>
          </a:prstGeom>
        </p:spPr>
      </p:pic>
      <p:pic>
        <p:nvPicPr>
          <p:cNvPr id="18" name="Graphic 17" descr="Production with solid fill">
            <a:extLst>
              <a:ext uri="{FF2B5EF4-FFF2-40B4-BE49-F238E27FC236}">
                <a16:creationId xmlns:a16="http://schemas.microsoft.com/office/drawing/2014/main" id="{5E7099C4-9931-962B-28FF-D3AFD844D3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394" y="2901731"/>
            <a:ext cx="914400" cy="914400"/>
          </a:xfrm>
          <a:prstGeom prst="rect">
            <a:avLst/>
          </a:prstGeom>
        </p:spPr>
      </p:pic>
      <p:pic>
        <p:nvPicPr>
          <p:cNvPr id="2050" name="Picture 2" descr="How to Create a Disaster Recovery Plan | SERVPAC">
            <a:extLst>
              <a:ext uri="{FF2B5EF4-FFF2-40B4-BE49-F238E27FC236}">
                <a16:creationId xmlns:a16="http://schemas.microsoft.com/office/drawing/2014/main" id="{8D13F096-A4F9-F414-A198-2C9E93C8B7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11279" y="4100944"/>
            <a:ext cx="3631775" cy="2472047"/>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Thumbs up sign with solid fill">
            <a:extLst>
              <a:ext uri="{FF2B5EF4-FFF2-40B4-BE49-F238E27FC236}">
                <a16:creationId xmlns:a16="http://schemas.microsoft.com/office/drawing/2014/main" id="{A52AEAC9-1566-2FD8-D811-0693254884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86494" y="5289465"/>
            <a:ext cx="392873" cy="392873"/>
          </a:xfrm>
          <a:prstGeom prst="rect">
            <a:avLst/>
          </a:prstGeom>
        </p:spPr>
      </p:pic>
      <p:pic>
        <p:nvPicPr>
          <p:cNvPr id="20" name="Graphic 19" descr="Thumbs up sign with solid fill">
            <a:extLst>
              <a:ext uri="{FF2B5EF4-FFF2-40B4-BE49-F238E27FC236}">
                <a16:creationId xmlns:a16="http://schemas.microsoft.com/office/drawing/2014/main" id="{00FDD610-8B2E-A9AF-7A5B-31E7D3033D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1272" y="5642758"/>
            <a:ext cx="392873" cy="392873"/>
          </a:xfrm>
          <a:prstGeom prst="rect">
            <a:avLst/>
          </a:prstGeom>
        </p:spPr>
      </p:pic>
      <p:pic>
        <p:nvPicPr>
          <p:cNvPr id="22" name="Graphic 21" descr="Checkbox Checked with solid fill">
            <a:extLst>
              <a:ext uri="{FF2B5EF4-FFF2-40B4-BE49-F238E27FC236}">
                <a16:creationId xmlns:a16="http://schemas.microsoft.com/office/drawing/2014/main" id="{BD87C81C-BAD8-3D09-FF4B-A82C8674BE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6237" y="387351"/>
            <a:ext cx="914400" cy="914400"/>
          </a:xfrm>
          <a:prstGeom prst="rect">
            <a:avLst/>
          </a:prstGeom>
        </p:spPr>
      </p:pic>
    </p:spTree>
    <p:extLst>
      <p:ext uri="{BB962C8B-B14F-4D97-AF65-F5344CB8AC3E}">
        <p14:creationId xmlns:p14="http://schemas.microsoft.com/office/powerpoint/2010/main" val="186006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Plans in Lake County</a:t>
            </a:r>
          </a:p>
        </p:txBody>
      </p:sp>
      <p:grpSp>
        <p:nvGrpSpPr>
          <p:cNvPr id="25" name="Group 24">
            <a:extLst>
              <a:ext uri="{FF2B5EF4-FFF2-40B4-BE49-F238E27FC236}">
                <a16:creationId xmlns:a16="http://schemas.microsoft.com/office/drawing/2014/main" id="{BC432ED3-22F4-B6E4-D003-DB8231D798FA}"/>
              </a:ext>
            </a:extLst>
          </p:cNvPr>
          <p:cNvGrpSpPr/>
          <p:nvPr/>
        </p:nvGrpSpPr>
        <p:grpSpPr>
          <a:xfrm>
            <a:off x="555195" y="1940859"/>
            <a:ext cx="3170318" cy="4087906"/>
            <a:chOff x="631710" y="2031720"/>
            <a:chExt cx="3170318" cy="4087906"/>
          </a:xfrm>
        </p:grpSpPr>
        <p:pic>
          <p:nvPicPr>
            <p:cNvPr id="22" name="Picture 21">
              <a:extLst>
                <a:ext uri="{FF2B5EF4-FFF2-40B4-BE49-F238E27FC236}">
                  <a16:creationId xmlns:a16="http://schemas.microsoft.com/office/drawing/2014/main" id="{15FC3050-84E4-5045-3730-F1D84F47F8E7}"/>
                </a:ext>
              </a:extLst>
            </p:cNvPr>
            <p:cNvPicPr>
              <a:picLocks noChangeAspect="1"/>
            </p:cNvPicPr>
            <p:nvPr/>
          </p:nvPicPr>
          <p:blipFill>
            <a:blip r:embed="rId2"/>
            <a:stretch>
              <a:fillRect/>
            </a:stretch>
          </p:blipFill>
          <p:spPr>
            <a:xfrm>
              <a:off x="631710" y="2031720"/>
              <a:ext cx="3170318" cy="4087906"/>
            </a:xfrm>
            <a:prstGeom prst="rect">
              <a:avLst/>
            </a:prstGeom>
          </p:spPr>
        </p:pic>
        <p:sp>
          <p:nvSpPr>
            <p:cNvPr id="24" name="Rectangle 23">
              <a:extLst>
                <a:ext uri="{FF2B5EF4-FFF2-40B4-BE49-F238E27FC236}">
                  <a16:creationId xmlns:a16="http://schemas.microsoft.com/office/drawing/2014/main" id="{F4A8C7D0-8B3E-DDB0-A56E-95D807579284}"/>
                </a:ext>
              </a:extLst>
            </p:cNvPr>
            <p:cNvSpPr/>
            <p:nvPr/>
          </p:nvSpPr>
          <p:spPr>
            <a:xfrm>
              <a:off x="2026024" y="5387788"/>
              <a:ext cx="708211" cy="179294"/>
            </a:xfrm>
            <a:prstGeom prst="rect">
              <a:avLst/>
            </a:prstGeom>
            <a:solidFill>
              <a:srgbClr val="1F4D79"/>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156" y="1940859"/>
            <a:ext cx="3180645" cy="4114800"/>
          </a:xfrm>
          <a:prstGeom prst="rect">
            <a:avLst/>
          </a:prstGeom>
          <a:ln>
            <a:solidFill>
              <a:schemeClr val="tx1"/>
            </a:solidFill>
          </a:ln>
        </p:spPr>
      </p:pic>
      <p:grpSp>
        <p:nvGrpSpPr>
          <p:cNvPr id="20" name="Group 19">
            <a:extLst>
              <a:ext uri="{FF2B5EF4-FFF2-40B4-BE49-F238E27FC236}">
                <a16:creationId xmlns:a16="http://schemas.microsoft.com/office/drawing/2014/main" id="{AB124215-6C62-356C-FFAF-7E6D1D193414}"/>
              </a:ext>
            </a:extLst>
          </p:cNvPr>
          <p:cNvGrpSpPr/>
          <p:nvPr/>
        </p:nvGrpSpPr>
        <p:grpSpPr>
          <a:xfrm>
            <a:off x="1826205" y="1940859"/>
            <a:ext cx="3179610" cy="4114800"/>
            <a:chOff x="3200400" y="2057400"/>
            <a:chExt cx="3179610" cy="41148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057400"/>
              <a:ext cx="3179610" cy="4114800"/>
            </a:xfrm>
            <a:prstGeom prst="rect">
              <a:avLst/>
            </a:prstGeom>
            <a:ln>
              <a:solidFill>
                <a:schemeClr val="tx1"/>
              </a:solidFill>
            </a:ln>
          </p:spPr>
        </p:pic>
        <p:sp>
          <p:nvSpPr>
            <p:cNvPr id="19" name="Rectangle 18">
              <a:extLst>
                <a:ext uri="{FF2B5EF4-FFF2-40B4-BE49-F238E27FC236}">
                  <a16:creationId xmlns:a16="http://schemas.microsoft.com/office/drawing/2014/main" id="{B63218CA-2145-3D9F-65E1-D1212D678957}"/>
                </a:ext>
              </a:extLst>
            </p:cNvPr>
            <p:cNvSpPr/>
            <p:nvPr/>
          </p:nvSpPr>
          <p:spPr>
            <a:xfrm>
              <a:off x="4571610" y="4151873"/>
              <a:ext cx="345414" cy="169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D13171B-1A93-67FB-AAD8-409841E1432C}"/>
              </a:ext>
            </a:extLst>
          </p:cNvPr>
          <p:cNvGrpSpPr/>
          <p:nvPr/>
        </p:nvGrpSpPr>
        <p:grpSpPr>
          <a:xfrm>
            <a:off x="2394250" y="1954306"/>
            <a:ext cx="3179610" cy="4114800"/>
            <a:chOff x="4133088" y="2057400"/>
            <a:chExt cx="3179610" cy="411480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3088" y="2057400"/>
              <a:ext cx="3179610" cy="4114800"/>
            </a:xfrm>
            <a:prstGeom prst="rect">
              <a:avLst/>
            </a:prstGeom>
            <a:ln>
              <a:solidFill>
                <a:schemeClr val="tx1"/>
              </a:solidFill>
            </a:ln>
          </p:spPr>
        </p:pic>
        <p:sp>
          <p:nvSpPr>
            <p:cNvPr id="17" name="Rectangle 16">
              <a:extLst>
                <a:ext uri="{FF2B5EF4-FFF2-40B4-BE49-F238E27FC236}">
                  <a16:creationId xmlns:a16="http://schemas.microsoft.com/office/drawing/2014/main" id="{35027B0A-0024-F623-2C00-4BA3A7FF6208}"/>
                </a:ext>
              </a:extLst>
            </p:cNvPr>
            <p:cNvSpPr/>
            <p:nvPr/>
          </p:nvSpPr>
          <p:spPr>
            <a:xfrm>
              <a:off x="5493764" y="3832412"/>
              <a:ext cx="391537" cy="2061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2715" y="1947583"/>
            <a:ext cx="3179610" cy="4114800"/>
          </a:xfrm>
          <a:prstGeom prst="rect">
            <a:avLst/>
          </a:prstGeom>
          <a:ln>
            <a:solidFill>
              <a:schemeClr val="tx1"/>
            </a:solidFill>
          </a:ln>
        </p:spPr>
      </p:pic>
      <p:grpSp>
        <p:nvGrpSpPr>
          <p:cNvPr id="16" name="Group 15">
            <a:extLst>
              <a:ext uri="{FF2B5EF4-FFF2-40B4-BE49-F238E27FC236}">
                <a16:creationId xmlns:a16="http://schemas.microsoft.com/office/drawing/2014/main" id="{438838E7-A4B7-78CB-016C-EE3C9168EB70}"/>
              </a:ext>
            </a:extLst>
          </p:cNvPr>
          <p:cNvGrpSpPr/>
          <p:nvPr/>
        </p:nvGrpSpPr>
        <p:grpSpPr>
          <a:xfrm>
            <a:off x="3059538" y="1954306"/>
            <a:ext cx="3179610" cy="4114800"/>
            <a:chOff x="5029200" y="2057400"/>
            <a:chExt cx="3179610" cy="411480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9200" y="2057400"/>
              <a:ext cx="3179610" cy="4114800"/>
            </a:xfrm>
            <a:prstGeom prst="rect">
              <a:avLst/>
            </a:prstGeom>
            <a:ln>
              <a:solidFill>
                <a:schemeClr val="tx1"/>
              </a:solidFill>
            </a:ln>
          </p:spPr>
        </p:pic>
        <p:sp>
          <p:nvSpPr>
            <p:cNvPr id="15" name="Rectangle 14">
              <a:extLst>
                <a:ext uri="{FF2B5EF4-FFF2-40B4-BE49-F238E27FC236}">
                  <a16:creationId xmlns:a16="http://schemas.microsoft.com/office/drawing/2014/main" id="{4709150B-F517-B153-8F63-37B446CAB7B3}"/>
                </a:ext>
              </a:extLst>
            </p:cNvPr>
            <p:cNvSpPr/>
            <p:nvPr/>
          </p:nvSpPr>
          <p:spPr>
            <a:xfrm>
              <a:off x="6167458" y="5342965"/>
              <a:ext cx="1025489" cy="3496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D619415-3D05-19D6-29EA-DC177FD5AE4D}"/>
              </a:ext>
            </a:extLst>
          </p:cNvPr>
          <p:cNvGrpSpPr/>
          <p:nvPr/>
        </p:nvGrpSpPr>
        <p:grpSpPr>
          <a:xfrm>
            <a:off x="3466284" y="1949824"/>
            <a:ext cx="3179610" cy="4114800"/>
            <a:chOff x="7772400" y="2057400"/>
            <a:chExt cx="3179610" cy="4114800"/>
          </a:xfrm>
        </p:grpSpPr>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2400" y="2057400"/>
              <a:ext cx="3179610" cy="4114800"/>
            </a:xfrm>
            <a:prstGeom prst="rect">
              <a:avLst/>
            </a:prstGeom>
            <a:ln>
              <a:solidFill>
                <a:schemeClr val="tx1"/>
              </a:solidFill>
            </a:ln>
          </p:spPr>
        </p:pic>
        <p:sp>
          <p:nvSpPr>
            <p:cNvPr id="11" name="Rectangle 10">
              <a:extLst>
                <a:ext uri="{FF2B5EF4-FFF2-40B4-BE49-F238E27FC236}">
                  <a16:creationId xmlns:a16="http://schemas.microsoft.com/office/drawing/2014/main" id="{46432569-9C8E-070F-35F3-9ACC1E85263B}"/>
                </a:ext>
              </a:extLst>
            </p:cNvPr>
            <p:cNvSpPr/>
            <p:nvPr/>
          </p:nvSpPr>
          <p:spPr>
            <a:xfrm>
              <a:off x="8050306" y="4320988"/>
              <a:ext cx="1138518" cy="1613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1ECB4B9-5B8B-363E-9923-85A8D2C24448}"/>
              </a:ext>
            </a:extLst>
          </p:cNvPr>
          <p:cNvGrpSpPr/>
          <p:nvPr/>
        </p:nvGrpSpPr>
        <p:grpSpPr>
          <a:xfrm>
            <a:off x="4070926" y="1947583"/>
            <a:ext cx="3180690" cy="4114800"/>
            <a:chOff x="6858000" y="2057400"/>
            <a:chExt cx="3180690" cy="4114800"/>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58000" y="2057400"/>
              <a:ext cx="3180690" cy="4114800"/>
            </a:xfrm>
            <a:prstGeom prst="rect">
              <a:avLst/>
            </a:prstGeom>
            <a:ln>
              <a:solidFill>
                <a:schemeClr val="tx1"/>
              </a:solidFill>
            </a:ln>
          </p:spPr>
        </p:pic>
        <p:sp>
          <p:nvSpPr>
            <p:cNvPr id="13" name="Rectangle 12">
              <a:extLst>
                <a:ext uri="{FF2B5EF4-FFF2-40B4-BE49-F238E27FC236}">
                  <a16:creationId xmlns:a16="http://schemas.microsoft.com/office/drawing/2014/main" id="{B15DD2D3-0745-B51E-1BB1-D853314A0150}"/>
                </a:ext>
              </a:extLst>
            </p:cNvPr>
            <p:cNvSpPr/>
            <p:nvPr/>
          </p:nvSpPr>
          <p:spPr>
            <a:xfrm>
              <a:off x="8179754" y="3702424"/>
              <a:ext cx="524975" cy="233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5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42C8-D15B-47E4-2D39-E5E97637B700}"/>
              </a:ext>
            </a:extLst>
          </p:cNvPr>
          <p:cNvSpPr>
            <a:spLocks noGrp="1"/>
          </p:cNvSpPr>
          <p:nvPr>
            <p:ph type="title"/>
          </p:nvPr>
        </p:nvSpPr>
        <p:spPr/>
        <p:txBody>
          <a:bodyPr/>
          <a:lstStyle/>
          <a:p>
            <a:endParaRPr lang="en-US" dirty="0"/>
          </a:p>
        </p:txBody>
      </p:sp>
      <p:pic>
        <p:nvPicPr>
          <p:cNvPr id="3" name="Picture 1029" descr="Color subareas">
            <a:extLst>
              <a:ext uri="{FF2B5EF4-FFF2-40B4-BE49-F238E27FC236}">
                <a16:creationId xmlns:a16="http://schemas.microsoft.com/office/drawing/2014/main" id="{69F6C286-9BD7-3ED4-56EE-71CADF87E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346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CC30FBE-FBC7-08A2-BB4E-576B10768736}"/>
              </a:ext>
            </a:extLst>
          </p:cNvPr>
          <p:cNvSpPr txBox="1"/>
          <p:nvPr/>
        </p:nvSpPr>
        <p:spPr>
          <a:xfrm>
            <a:off x="10308934" y="2369951"/>
            <a:ext cx="1587230" cy="1938992"/>
          </a:xfrm>
          <a:prstGeom prst="rect">
            <a:avLst/>
          </a:prstGeom>
          <a:noFill/>
        </p:spPr>
        <p:txBody>
          <a:bodyPr wrap="square" rtlCol="0">
            <a:spAutoFit/>
          </a:bodyPr>
          <a:lstStyle/>
          <a:p>
            <a:pPr algn="ctr"/>
            <a:r>
              <a:rPr lang="en-US" sz="2400" b="1" dirty="0"/>
              <a:t>PNPP</a:t>
            </a:r>
          </a:p>
          <a:p>
            <a:pPr algn="ctr"/>
            <a:r>
              <a:rPr lang="en-US" sz="2400" b="1" dirty="0"/>
              <a:t>10 - Mile</a:t>
            </a:r>
          </a:p>
          <a:p>
            <a:pPr algn="ctr"/>
            <a:r>
              <a:rPr lang="en-US" sz="2400" b="1" dirty="0">
                <a:solidFill>
                  <a:srgbClr val="FF0000"/>
                </a:solidFill>
              </a:rPr>
              <a:t>E</a:t>
            </a:r>
            <a:r>
              <a:rPr lang="en-US" sz="2400" b="1" dirty="0"/>
              <a:t>mergency</a:t>
            </a:r>
          </a:p>
          <a:p>
            <a:pPr algn="ctr"/>
            <a:r>
              <a:rPr lang="en-US" sz="2400" b="1" dirty="0">
                <a:solidFill>
                  <a:srgbClr val="FF0000"/>
                </a:solidFill>
              </a:rPr>
              <a:t>P</a:t>
            </a:r>
            <a:r>
              <a:rPr lang="en-US" sz="2400" b="1" dirty="0"/>
              <a:t>lanning </a:t>
            </a:r>
          </a:p>
          <a:p>
            <a:pPr algn="ctr"/>
            <a:r>
              <a:rPr lang="en-US" sz="2400" b="1" dirty="0">
                <a:solidFill>
                  <a:srgbClr val="FF0000"/>
                </a:solidFill>
              </a:rPr>
              <a:t>Z</a:t>
            </a:r>
            <a:r>
              <a:rPr lang="en-US" sz="2400" b="1" dirty="0"/>
              <a:t>one</a:t>
            </a:r>
          </a:p>
        </p:txBody>
      </p:sp>
    </p:spTree>
    <p:extLst>
      <p:ext uri="{BB962C8B-B14F-4D97-AF65-F5344CB8AC3E}">
        <p14:creationId xmlns:p14="http://schemas.microsoft.com/office/powerpoint/2010/main" val="168208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2" name="Rectangle 3">
            <a:extLst>
              <a:ext uri="{FF2B5EF4-FFF2-40B4-BE49-F238E27FC236}">
                <a16:creationId xmlns:a16="http://schemas.microsoft.com/office/drawing/2014/main" id="{C25A0393-BF43-65D2-00F4-C204D7D33A62}"/>
              </a:ext>
            </a:extLst>
          </p:cNvPr>
          <p:cNvGraphicFramePr/>
          <p:nvPr>
            <p:extLst>
              <p:ext uri="{D42A27DB-BD31-4B8C-83A1-F6EECF244321}">
                <p14:modId xmlns:p14="http://schemas.microsoft.com/office/powerpoint/2010/main" val="2411042618"/>
              </p:ext>
            </p:extLst>
          </p:nvPr>
        </p:nvGraphicFramePr>
        <p:xfrm>
          <a:off x="2428374" y="1649506"/>
          <a:ext cx="7335251" cy="4252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1F3C101-0F6F-BD17-0CE5-7BADE23335D5}"/>
              </a:ext>
            </a:extLst>
          </p:cNvPr>
          <p:cNvSpPr>
            <a:spLocks noGrp="1"/>
          </p:cNvSpPr>
          <p:nvPr>
            <p:ph type="title"/>
          </p:nvPr>
        </p:nvSpPr>
        <p:spPr>
          <a:xfrm>
            <a:off x="367185" y="0"/>
            <a:ext cx="7207991" cy="1162347"/>
          </a:xfrm>
        </p:spPr>
        <p:txBody>
          <a:bodyPr/>
          <a:lstStyle/>
          <a:p>
            <a:r>
              <a:rPr lang="en-US" sz="2800" dirty="0"/>
              <a:t>Emergency Classification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21C9D-046F-4B46-A7CA-191FD1AFA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631" y="2421729"/>
            <a:ext cx="8496320" cy="3603024"/>
          </a:xfrm>
          <a:prstGeom prst="rect">
            <a:avLst/>
          </a:prstGeom>
        </p:spPr>
      </p:pic>
      <p:sp>
        <p:nvSpPr>
          <p:cNvPr id="3" name="Rectangle 2">
            <a:extLst>
              <a:ext uri="{FF2B5EF4-FFF2-40B4-BE49-F238E27FC236}">
                <a16:creationId xmlns:a16="http://schemas.microsoft.com/office/drawing/2014/main" id="{1569E0DB-A2F5-4DD3-B333-16ED6F268895}"/>
              </a:ext>
            </a:extLst>
          </p:cNvPr>
          <p:cNvSpPr/>
          <p:nvPr/>
        </p:nvSpPr>
        <p:spPr>
          <a:xfrm>
            <a:off x="3220757" y="833247"/>
            <a:ext cx="5750485" cy="923330"/>
          </a:xfrm>
          <a:prstGeom prst="rect">
            <a:avLst/>
          </a:prstGeom>
        </p:spPr>
        <p:txBody>
          <a:bodyPr wrap="none">
            <a:spAutoFit/>
          </a:bodyPr>
          <a:lstStyle/>
          <a:p>
            <a:r>
              <a:rPr lang="en-US" sz="5400" spc="-120" dirty="0">
                <a:solidFill>
                  <a:srgbClr val="50B4C8"/>
                </a:solidFill>
                <a:ea typeface="+mj-ea"/>
                <a:cs typeface="+mj-cs"/>
              </a:rPr>
              <a:t>Where do </a:t>
            </a:r>
            <a:r>
              <a:rPr lang="en-US" sz="5400" i="1" spc="-120" dirty="0">
                <a:solidFill>
                  <a:srgbClr val="50B4C8"/>
                </a:solidFill>
                <a:ea typeface="+mj-ea"/>
                <a:cs typeface="+mj-cs"/>
              </a:rPr>
              <a:t>YOU</a:t>
            </a:r>
            <a:r>
              <a:rPr lang="en-US" sz="5400" spc="-120" dirty="0">
                <a:solidFill>
                  <a:srgbClr val="50B4C8"/>
                </a:solidFill>
                <a:ea typeface="+mj-ea"/>
                <a:cs typeface="+mj-cs"/>
              </a:rPr>
              <a:t> start?</a:t>
            </a:r>
            <a:endParaRPr lang="en-US" dirty="0"/>
          </a:p>
        </p:txBody>
      </p:sp>
    </p:spTree>
    <p:extLst>
      <p:ext uri="{BB962C8B-B14F-4D97-AF65-F5344CB8AC3E}">
        <p14:creationId xmlns:p14="http://schemas.microsoft.com/office/powerpoint/2010/main" val="177273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a:t>
            </a:r>
          </a:p>
        </p:txBody>
      </p:sp>
      <p:sp>
        <p:nvSpPr>
          <p:cNvPr id="3" name="Content Placeholder 2"/>
          <p:cNvSpPr>
            <a:spLocks noGrp="1"/>
          </p:cNvSpPr>
          <p:nvPr>
            <p:ph idx="1"/>
          </p:nvPr>
        </p:nvSpPr>
        <p:spPr>
          <a:xfrm>
            <a:off x="381000" y="1696533"/>
            <a:ext cx="11811000" cy="4351338"/>
          </a:xfrm>
        </p:spPr>
        <p:txBody>
          <a:bodyPr>
            <a:normAutofit/>
          </a:bodyPr>
          <a:lstStyle/>
          <a:p>
            <a:r>
              <a:rPr lang="en-US" dirty="0"/>
              <a:t>“Most emergencies are short-lived”</a:t>
            </a:r>
          </a:p>
          <a:p>
            <a:pPr lvl="1"/>
            <a:r>
              <a:rPr lang="en-US" dirty="0"/>
              <a:t>The emergency might be acute but the effects can linger over time</a:t>
            </a:r>
          </a:p>
          <a:p>
            <a:r>
              <a:rPr lang="en-US" dirty="0"/>
              <a:t>“I won’t ever have to deal with an emergency where I live”</a:t>
            </a:r>
          </a:p>
          <a:p>
            <a:pPr marL="457200" lvl="2" indent="233363"/>
            <a:r>
              <a:rPr lang="en-US" dirty="0"/>
              <a:t>Emergencies in Lake County: winter storms, floods, excessive heat/cold, earthquakes </a:t>
            </a:r>
            <a:r>
              <a:rPr lang="en-US" sz="1400" dirty="0"/>
              <a:t>(114 from 1885-2022)</a:t>
            </a:r>
            <a:endParaRPr lang="en-US" dirty="0"/>
          </a:p>
          <a:p>
            <a:r>
              <a:rPr lang="en-US" dirty="0"/>
              <a:t>“There are a lot of emergencies I just can’t prepare for”</a:t>
            </a:r>
          </a:p>
          <a:p>
            <a:pPr lvl="1"/>
            <a:r>
              <a:rPr lang="en-US" dirty="0"/>
              <a:t>You CAN prepare and use the prep during multiple emergencies</a:t>
            </a:r>
          </a:p>
          <a:p>
            <a:pPr lvl="1"/>
            <a:r>
              <a:rPr lang="en-US" dirty="0"/>
              <a:t>Ex. Items in a “go bag” used for evacuation may also be used in power failures, shelter-in-place, traffic jams etc.</a:t>
            </a:r>
          </a:p>
          <a:p>
            <a:r>
              <a:rPr lang="en-US" dirty="0"/>
              <a:t>“Preparing takes too much time”</a:t>
            </a:r>
          </a:p>
          <a:p>
            <a:pPr lvl="1"/>
            <a:r>
              <a:rPr lang="en-US" dirty="0"/>
              <a:t>You do not have to prepare all at once, instead take small steps. </a:t>
            </a:r>
          </a:p>
        </p:txBody>
      </p:sp>
    </p:spTree>
    <p:extLst>
      <p:ext uri="{BB962C8B-B14F-4D97-AF65-F5344CB8AC3E}">
        <p14:creationId xmlns:p14="http://schemas.microsoft.com/office/powerpoint/2010/main" val="2801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80">
                                          <p:stCondLst>
                                            <p:cond delay="0"/>
                                          </p:stCondLst>
                                        </p:cTn>
                                        <p:tgtEl>
                                          <p:spTgt spid="3">
                                            <p:txEl>
                                              <p:pRg st="7" end="7"/>
                                            </p:txEl>
                                          </p:spTgt>
                                        </p:tgtEl>
                                      </p:cBhvr>
                                    </p:animEffect>
                                    <p:anim calcmode="lin" valueType="num">
                                      <p:cBhvr>
                                        <p:cTn id="39"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7" end="7"/>
                                            </p:txEl>
                                          </p:spTgt>
                                        </p:tgtEl>
                                      </p:cBhvr>
                                      <p:to x="100000" y="60000"/>
                                    </p:animScale>
                                    <p:animScale>
                                      <p:cBhvr>
                                        <p:cTn id="45" dur="166" decel="50000">
                                          <p:stCondLst>
                                            <p:cond delay="676"/>
                                          </p:stCondLst>
                                        </p:cTn>
                                        <p:tgtEl>
                                          <p:spTgt spid="3">
                                            <p:txEl>
                                              <p:pRg st="7" end="7"/>
                                            </p:txEl>
                                          </p:spTgt>
                                        </p:tgtEl>
                                      </p:cBhvr>
                                      <p:to x="100000" y="100000"/>
                                    </p:animScale>
                                    <p:animScale>
                                      <p:cBhvr>
                                        <p:cTn id="46" dur="26">
                                          <p:stCondLst>
                                            <p:cond delay="1312"/>
                                          </p:stCondLst>
                                        </p:cTn>
                                        <p:tgtEl>
                                          <p:spTgt spid="3">
                                            <p:txEl>
                                              <p:pRg st="7" end="7"/>
                                            </p:txEl>
                                          </p:spTgt>
                                        </p:tgtEl>
                                      </p:cBhvr>
                                      <p:to x="100000" y="80000"/>
                                    </p:animScale>
                                    <p:animScale>
                                      <p:cBhvr>
                                        <p:cTn id="47" dur="166" decel="50000">
                                          <p:stCondLst>
                                            <p:cond delay="1338"/>
                                          </p:stCondLst>
                                        </p:cTn>
                                        <p:tgtEl>
                                          <p:spTgt spid="3">
                                            <p:txEl>
                                              <p:pRg st="7" end="7"/>
                                            </p:txEl>
                                          </p:spTgt>
                                        </p:tgtEl>
                                      </p:cBhvr>
                                      <p:to x="100000" y="100000"/>
                                    </p:animScale>
                                    <p:animScale>
                                      <p:cBhvr>
                                        <p:cTn id="48" dur="26">
                                          <p:stCondLst>
                                            <p:cond delay="1642"/>
                                          </p:stCondLst>
                                        </p:cTn>
                                        <p:tgtEl>
                                          <p:spTgt spid="3">
                                            <p:txEl>
                                              <p:pRg st="7" end="7"/>
                                            </p:txEl>
                                          </p:spTgt>
                                        </p:tgtEl>
                                      </p:cBhvr>
                                      <p:to x="100000" y="90000"/>
                                    </p:animScale>
                                    <p:animScale>
                                      <p:cBhvr>
                                        <p:cTn id="49" dur="166" decel="50000">
                                          <p:stCondLst>
                                            <p:cond delay="1668"/>
                                          </p:stCondLst>
                                        </p:cTn>
                                        <p:tgtEl>
                                          <p:spTgt spid="3">
                                            <p:txEl>
                                              <p:pRg st="7" end="7"/>
                                            </p:txEl>
                                          </p:spTgt>
                                        </p:tgtEl>
                                      </p:cBhvr>
                                      <p:to x="100000" y="100000"/>
                                    </p:animScale>
                                    <p:animScale>
                                      <p:cBhvr>
                                        <p:cTn id="50" dur="26">
                                          <p:stCondLst>
                                            <p:cond delay="1808"/>
                                          </p:stCondLst>
                                        </p:cTn>
                                        <p:tgtEl>
                                          <p:spTgt spid="3">
                                            <p:txEl>
                                              <p:pRg st="7" end="7"/>
                                            </p:txEl>
                                          </p:spTgt>
                                        </p:tgtEl>
                                      </p:cBhvr>
                                      <p:to x="100000" y="95000"/>
                                    </p:animScale>
                                    <p:animScale>
                                      <p:cBhvr>
                                        <p:cTn id="51" dur="166" decel="50000">
                                          <p:stCondLst>
                                            <p:cond delay="1834"/>
                                          </p:stCondLst>
                                        </p:cTn>
                                        <p:tgtEl>
                                          <p:spTgt spid="3">
                                            <p:txEl>
                                              <p:pRg st="7" end="7"/>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8" y="654627"/>
            <a:ext cx="5216380" cy="1600200"/>
          </a:xfrm>
        </p:spPr>
        <p:txBody>
          <a:bodyPr>
            <a:normAutofit/>
          </a:bodyPr>
          <a:lstStyle/>
          <a:p>
            <a:r>
              <a:rPr lang="en-US" sz="4400" dirty="0">
                <a:solidFill>
                  <a:srgbClr val="FF0000"/>
                </a:solidFill>
              </a:rPr>
              <a:t>Learn the 3 steps to getting prepared</a:t>
            </a:r>
          </a:p>
        </p:txBody>
      </p:sp>
      <p:pic>
        <p:nvPicPr>
          <p:cNvPr id="5" name="Picture 5" descr="Red Icon Page 4_300dpi.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82998" y="1137080"/>
            <a:ext cx="1828804" cy="175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1307379" y="2618509"/>
            <a:ext cx="3932237" cy="3811588"/>
          </a:xfrm>
        </p:spPr>
        <p:txBody>
          <a:bodyPr>
            <a:normAutofit/>
          </a:bodyPr>
          <a:lstStyle/>
          <a:p>
            <a:pPr marL="342900" indent="-342900">
              <a:spcAft>
                <a:spcPts val="1200"/>
              </a:spcAft>
              <a:buFont typeface="+mj-lt"/>
              <a:buAutoNum type="arabicPeriod"/>
            </a:pPr>
            <a:r>
              <a:rPr lang="en-US" sz="3200" dirty="0"/>
              <a:t>Know the Risks </a:t>
            </a:r>
          </a:p>
          <a:p>
            <a:pPr marL="342900" indent="-342900">
              <a:spcAft>
                <a:spcPts val="1200"/>
              </a:spcAft>
              <a:buFont typeface="+mj-lt"/>
              <a:buAutoNum type="arabicPeriod"/>
            </a:pPr>
            <a:r>
              <a:rPr lang="en-US" sz="3200" dirty="0"/>
              <a:t>Make a Plan</a:t>
            </a:r>
          </a:p>
          <a:p>
            <a:pPr marL="342900" indent="-342900">
              <a:spcAft>
                <a:spcPts val="1200"/>
              </a:spcAft>
              <a:buFont typeface="+mj-lt"/>
              <a:buAutoNum type="arabicPeriod"/>
            </a:pPr>
            <a:r>
              <a:rPr lang="en-US" sz="3200" dirty="0"/>
              <a:t>Prepare a Kit</a:t>
            </a:r>
          </a:p>
        </p:txBody>
      </p:sp>
      <p:pic>
        <p:nvPicPr>
          <p:cNvPr id="6" name="Picture 6" descr="Orange Icon Page 4_300dpi.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1054" y="242368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lue Icon Page 4_300dpi.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1847" y="3874944"/>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97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Risks </a:t>
            </a:r>
          </a:p>
        </p:txBody>
      </p:sp>
      <p:pic>
        <p:nvPicPr>
          <p:cNvPr id="3" name="Picture 2"/>
          <p:cNvPicPr/>
          <p:nvPr/>
        </p:nvPicPr>
        <p:blipFill rotWithShape="1">
          <a:blip r:embed="rId2">
            <a:clrChange>
              <a:clrFrom>
                <a:srgbClr val="FFFFFF"/>
              </a:clrFrom>
              <a:clrTo>
                <a:srgbClr val="FFFFFF">
                  <a:alpha val="0"/>
                </a:srgbClr>
              </a:clrTo>
            </a:clrChange>
          </a:blip>
          <a:srcRect l="12762" t="8978" r="65979" b="20057"/>
          <a:stretch/>
        </p:blipFill>
        <p:spPr bwMode="auto">
          <a:xfrm>
            <a:off x="3711926" y="1165378"/>
            <a:ext cx="7834615" cy="58622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322118" y="1995054"/>
            <a:ext cx="3023755" cy="923330"/>
          </a:xfrm>
          <a:prstGeom prst="rect">
            <a:avLst/>
          </a:prstGeom>
          <a:noFill/>
        </p:spPr>
        <p:txBody>
          <a:bodyPr wrap="square" rtlCol="0">
            <a:spAutoFit/>
          </a:bodyPr>
          <a:lstStyle/>
          <a:p>
            <a:r>
              <a:rPr lang="en-US" dirty="0"/>
              <a:t>Table found in Lake County Multi-Jurisdictional Hazard Mitigation Plan </a:t>
            </a:r>
          </a:p>
        </p:txBody>
      </p:sp>
    </p:spTree>
    <p:extLst>
      <p:ext uri="{BB962C8B-B14F-4D97-AF65-F5344CB8AC3E}">
        <p14:creationId xmlns:p14="http://schemas.microsoft.com/office/powerpoint/2010/main" val="1288086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Plan </a:t>
            </a:r>
          </a:p>
        </p:txBody>
      </p:sp>
      <p:sp>
        <p:nvSpPr>
          <p:cNvPr id="4" name="TextBox 3"/>
          <p:cNvSpPr txBox="1"/>
          <p:nvPr/>
        </p:nvSpPr>
        <p:spPr>
          <a:xfrm>
            <a:off x="540328" y="4862945"/>
            <a:ext cx="3075709" cy="646331"/>
          </a:xfrm>
          <a:prstGeom prst="rect">
            <a:avLst/>
          </a:prstGeom>
          <a:noFill/>
        </p:spPr>
        <p:txBody>
          <a:bodyPr wrap="square" rtlCol="0">
            <a:spAutoFit/>
          </a:bodyPr>
          <a:lstStyle/>
          <a:p>
            <a:r>
              <a:rPr lang="en-US" dirty="0"/>
              <a:t>“If you fail to plan…You plan to fail” –Benjamin Franklin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97" y="1589809"/>
            <a:ext cx="2695332" cy="3034145"/>
          </a:xfrm>
          <a:prstGeom prst="rect">
            <a:avLst/>
          </a:prstGeom>
        </p:spPr>
      </p:pic>
      <p:sp>
        <p:nvSpPr>
          <p:cNvPr id="6" name="TextBox 5"/>
          <p:cNvSpPr txBox="1"/>
          <p:nvPr/>
        </p:nvSpPr>
        <p:spPr>
          <a:xfrm>
            <a:off x="3408218" y="2192481"/>
            <a:ext cx="8593282" cy="2954655"/>
          </a:xfrm>
          <a:prstGeom prst="rect">
            <a:avLst/>
          </a:prstGeom>
          <a:noFill/>
        </p:spPr>
        <p:txBody>
          <a:bodyPr wrap="square" rtlCol="0">
            <a:spAutoFit/>
          </a:bodyPr>
          <a:lstStyle/>
          <a:p>
            <a:r>
              <a:rPr lang="en-US" sz="2400" dirty="0"/>
              <a:t>Put together a plan by discussing these 4 questions with your family, friends, or household to start your emergency plan.</a:t>
            </a:r>
          </a:p>
          <a:p>
            <a:endParaRPr lang="en-US" sz="2400" dirty="0"/>
          </a:p>
          <a:p>
            <a:pPr marL="742950" lvl="1" indent="-285750">
              <a:buFont typeface="Wingdings" panose="05000000000000000000" pitchFamily="2" charset="2"/>
              <a:buChar char="Ø"/>
            </a:pPr>
            <a:r>
              <a:rPr lang="en-US" sz="2400" dirty="0"/>
              <a:t>How will I receive </a:t>
            </a:r>
            <a:r>
              <a:rPr lang="en-US" sz="2400" b="1" u="sng" dirty="0">
                <a:hlinkClick r:id="rId3"/>
              </a:rPr>
              <a:t>emergency alerts and warnings</a:t>
            </a:r>
            <a:r>
              <a:rPr lang="en-US" sz="2400" dirty="0"/>
              <a:t>?</a:t>
            </a:r>
          </a:p>
          <a:p>
            <a:pPr marL="742950" lvl="1" indent="-285750">
              <a:buFont typeface="Wingdings" panose="05000000000000000000" pitchFamily="2" charset="2"/>
              <a:buChar char="Ø"/>
            </a:pPr>
            <a:r>
              <a:rPr lang="en-US" sz="2400" dirty="0"/>
              <a:t>What is my </a:t>
            </a:r>
            <a:r>
              <a:rPr lang="en-US" sz="2400" b="1" u="sng" dirty="0">
                <a:hlinkClick r:id="rId4"/>
              </a:rPr>
              <a:t>shelter</a:t>
            </a:r>
            <a:r>
              <a:rPr lang="en-US" sz="2400" dirty="0"/>
              <a:t> plan?</a:t>
            </a:r>
          </a:p>
          <a:p>
            <a:pPr marL="742950" lvl="1" indent="-285750">
              <a:buFont typeface="Wingdings" panose="05000000000000000000" pitchFamily="2" charset="2"/>
              <a:buChar char="Ø"/>
            </a:pPr>
            <a:r>
              <a:rPr lang="en-US" sz="2400" dirty="0"/>
              <a:t>What is my </a:t>
            </a:r>
            <a:r>
              <a:rPr lang="en-US" sz="2400" b="1" u="sng" dirty="0">
                <a:hlinkClick r:id="rId5"/>
              </a:rPr>
              <a:t>evacuation</a:t>
            </a:r>
            <a:r>
              <a:rPr lang="en-US" sz="2400" dirty="0"/>
              <a:t> route?</a:t>
            </a:r>
          </a:p>
          <a:p>
            <a:pPr marL="742950" lvl="1" indent="-285750">
              <a:buFont typeface="Wingdings" panose="05000000000000000000" pitchFamily="2" charset="2"/>
              <a:buChar char="Ø"/>
            </a:pPr>
            <a:r>
              <a:rPr lang="en-US" sz="2400" dirty="0"/>
              <a:t>What is  my </a:t>
            </a:r>
            <a:r>
              <a:rPr lang="en-US" sz="2400" b="1" u="sng" dirty="0">
                <a:hlinkClick r:id="rId6"/>
              </a:rPr>
              <a:t>family/household communication plan</a:t>
            </a:r>
            <a:r>
              <a:rPr lang="en-US" sz="2400" dirty="0"/>
              <a:t>?</a:t>
            </a:r>
          </a:p>
          <a:p>
            <a:endParaRPr lang="en-US" dirty="0"/>
          </a:p>
        </p:txBody>
      </p:sp>
    </p:spTree>
    <p:extLst>
      <p:ext uri="{BB962C8B-B14F-4D97-AF65-F5344CB8AC3E}">
        <p14:creationId xmlns:p14="http://schemas.microsoft.com/office/powerpoint/2010/main" val="274388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0134"/>
            <a:ext cx="12191999" cy="766618"/>
          </a:xfrm>
        </p:spPr>
        <p:txBody>
          <a:bodyPr>
            <a:normAutofit/>
          </a:bodyPr>
          <a:lstStyle/>
          <a:p>
            <a:pPr algn="ctr"/>
            <a:r>
              <a:rPr lang="en-US" dirty="0"/>
              <a:t>Our Mission</a:t>
            </a:r>
          </a:p>
        </p:txBody>
      </p:sp>
      <p:sp>
        <p:nvSpPr>
          <p:cNvPr id="3" name="Content Placeholder 2"/>
          <p:cNvSpPr>
            <a:spLocks noGrp="1"/>
          </p:cNvSpPr>
          <p:nvPr>
            <p:ph idx="1"/>
          </p:nvPr>
        </p:nvSpPr>
        <p:spPr>
          <a:xfrm>
            <a:off x="838200" y="2321610"/>
            <a:ext cx="10515600" cy="2214780"/>
          </a:xfrm>
        </p:spPr>
        <p:txBody>
          <a:bodyPr/>
          <a:lstStyle/>
          <a:p>
            <a:pPr marL="0" indent="0">
              <a:buNone/>
            </a:pPr>
            <a:r>
              <a:rPr lang="en-US" dirty="0"/>
              <a:t>The Lake County Emergency Management Agency (EMA) will protect Lake County communities by coordinating and integrating all activities necessary to build, sustain, and improve the capability to mitigate against, prepare for, respond to, and recover from threatened or actual natural disasters, acts of terrorism, or other man-made disasters. </a:t>
            </a:r>
          </a:p>
        </p:txBody>
      </p:sp>
    </p:spTree>
    <p:extLst>
      <p:ext uri="{BB962C8B-B14F-4D97-AF65-F5344CB8AC3E}">
        <p14:creationId xmlns:p14="http://schemas.microsoft.com/office/powerpoint/2010/main" val="334643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a Kit </a:t>
            </a:r>
          </a:p>
        </p:txBody>
      </p:sp>
      <p:pic>
        <p:nvPicPr>
          <p:cNvPr id="3" name="Picture 2" descr="SLIDE 15_Water2_PPT CRO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6216" y="2433256"/>
            <a:ext cx="173672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LIDE 15_can-opener1a_PP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2104" y="5388604"/>
            <a:ext cx="2057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LIDE 15_flashlight1a_PP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90322" y="2463051"/>
            <a:ext cx="3048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LIDE 15_FirstAidKit_PPT.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6037" y="2622390"/>
            <a:ext cx="33909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LIDE 15_Radio1_PP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59601" y="451043"/>
            <a:ext cx="29908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LIDE 15_food1_PPT.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42428" y="4381841"/>
            <a:ext cx="41433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03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75832" y="1324841"/>
            <a:ext cx="4283652" cy="4208318"/>
          </a:xfrm>
        </p:spPr>
        <p:txBody>
          <a:bodyPr/>
          <a:lstStyle/>
          <a:p>
            <a:pPr>
              <a:spcBef>
                <a:spcPct val="20000"/>
              </a:spcBef>
              <a:buClr>
                <a:srgbClr val="CC3300"/>
              </a:buClr>
            </a:pPr>
            <a:r>
              <a:rPr lang="en-US" altLang="en-US" sz="3600" dirty="0"/>
              <a:t>In order to prepare for an emergency that could last 72 hours or more, what would you put in your kit?</a:t>
            </a:r>
          </a:p>
          <a:p>
            <a:endParaRPr lang="en-US" dirty="0"/>
          </a:p>
        </p:txBody>
      </p:sp>
      <p:pic>
        <p:nvPicPr>
          <p:cNvPr id="8" name="Picture 2" descr="Image result for preparedness kit DI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5043" y="1859973"/>
            <a:ext cx="5602778" cy="350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5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things to include </a:t>
            </a:r>
          </a:p>
        </p:txBody>
      </p:sp>
      <p:sp>
        <p:nvSpPr>
          <p:cNvPr id="5" name="Content Placeholder 4"/>
          <p:cNvSpPr txBox="1">
            <a:spLocks noGrp="1"/>
          </p:cNvSpPr>
          <p:nvPr>
            <p:ph idx="1"/>
          </p:nvPr>
        </p:nvSpPr>
        <p:spPr>
          <a:xfrm>
            <a:off x="381000" y="1696533"/>
            <a:ext cx="6217227" cy="5031121"/>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Water</a:t>
            </a:r>
          </a:p>
          <a:p>
            <a:pPr marL="285750" indent="-285750">
              <a:buFont typeface="Wingdings" panose="05000000000000000000" pitchFamily="2" charset="2"/>
              <a:buChar char="q"/>
            </a:pPr>
            <a:r>
              <a:rPr lang="en-US" sz="2400" dirty="0"/>
              <a:t>Cups</a:t>
            </a:r>
          </a:p>
          <a:p>
            <a:pPr marL="285750" indent="-285750">
              <a:buFont typeface="Wingdings" panose="05000000000000000000" pitchFamily="2" charset="2"/>
              <a:buChar char="q"/>
            </a:pPr>
            <a:r>
              <a:rPr lang="en-US" sz="2400" dirty="0"/>
              <a:t>Food</a:t>
            </a:r>
          </a:p>
          <a:p>
            <a:pPr marL="285750" indent="-285750">
              <a:buFont typeface="Wingdings" panose="05000000000000000000" pitchFamily="2" charset="2"/>
              <a:buChar char="q"/>
            </a:pPr>
            <a:r>
              <a:rPr lang="en-US" sz="2400" dirty="0"/>
              <a:t>Manual Can opener</a:t>
            </a:r>
          </a:p>
          <a:p>
            <a:pPr marL="285750" indent="-285750">
              <a:buFont typeface="Wingdings" panose="05000000000000000000" pitchFamily="2" charset="2"/>
              <a:buChar char="q"/>
            </a:pPr>
            <a:r>
              <a:rPr lang="en-US" sz="2400" dirty="0"/>
              <a:t>Blanket</a:t>
            </a:r>
          </a:p>
          <a:p>
            <a:pPr marL="285750" indent="-285750">
              <a:buFont typeface="Wingdings" panose="05000000000000000000" pitchFamily="2" charset="2"/>
              <a:buChar char="q"/>
            </a:pPr>
            <a:r>
              <a:rPr lang="en-US" sz="2400" dirty="0"/>
              <a:t>Flashlight w/ Batteries</a:t>
            </a:r>
          </a:p>
          <a:p>
            <a:pPr marL="285750" indent="-285750">
              <a:buFont typeface="Wingdings" panose="05000000000000000000" pitchFamily="2" charset="2"/>
              <a:buChar char="q"/>
            </a:pPr>
            <a:r>
              <a:rPr lang="en-US" sz="2400" dirty="0"/>
              <a:t>Cash/Checks/Debit &amp; Credit Card</a:t>
            </a:r>
          </a:p>
          <a:p>
            <a:pPr marL="285750" indent="-285750">
              <a:buFont typeface="Wingdings" panose="05000000000000000000" pitchFamily="2" charset="2"/>
              <a:buChar char="q"/>
            </a:pPr>
            <a:r>
              <a:rPr lang="en-US" sz="2400" dirty="0"/>
              <a:t>Cell Phone w/ Charger &amp; Battery Back up</a:t>
            </a:r>
          </a:p>
          <a:p>
            <a:pPr marL="285750" indent="-285750">
              <a:buFont typeface="Wingdings" panose="05000000000000000000" pitchFamily="2" charset="2"/>
              <a:buChar char="q"/>
            </a:pPr>
            <a:r>
              <a:rPr lang="en-US" sz="2400" dirty="0"/>
              <a:t>Extra Clothing</a:t>
            </a:r>
          </a:p>
          <a:p>
            <a:pPr marL="285750" indent="-285750">
              <a:buFont typeface="Wingdings" panose="05000000000000000000" pitchFamily="2" charset="2"/>
              <a:buChar char="q"/>
            </a:pPr>
            <a:r>
              <a:rPr lang="en-US" sz="2400" dirty="0"/>
              <a:t>Family Contacts</a:t>
            </a:r>
          </a:p>
          <a:p>
            <a:pPr marL="285750" indent="-285750">
              <a:buFont typeface="Wingdings" panose="05000000000000000000" pitchFamily="2" charset="2"/>
              <a:buChar char="q"/>
            </a:pPr>
            <a:r>
              <a:rPr lang="en-US" sz="2400" dirty="0"/>
              <a:t>Family Documents</a:t>
            </a:r>
          </a:p>
        </p:txBody>
      </p:sp>
      <p:sp>
        <p:nvSpPr>
          <p:cNvPr id="6" name="TextBox 5"/>
          <p:cNvSpPr txBox="1"/>
          <p:nvPr/>
        </p:nvSpPr>
        <p:spPr>
          <a:xfrm>
            <a:off x="6930736" y="2057400"/>
            <a:ext cx="4925291" cy="4893647"/>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First Aid Kit</a:t>
            </a:r>
          </a:p>
          <a:p>
            <a:pPr marL="285750" indent="-285750">
              <a:buFont typeface="Wingdings" panose="05000000000000000000" pitchFamily="2" charset="2"/>
              <a:buChar char="q"/>
            </a:pPr>
            <a:r>
              <a:rPr lang="en-US" sz="2400" dirty="0"/>
              <a:t>Matches</a:t>
            </a:r>
          </a:p>
          <a:p>
            <a:pPr marL="285750" indent="-285750">
              <a:buFont typeface="Wingdings" panose="05000000000000000000" pitchFamily="2" charset="2"/>
              <a:buChar char="q"/>
            </a:pPr>
            <a:r>
              <a:rPr lang="en-US" sz="2400" dirty="0"/>
              <a:t>Pen &amp; Paper</a:t>
            </a:r>
          </a:p>
          <a:p>
            <a:pPr marL="285750" indent="-285750">
              <a:buFont typeface="Wingdings" panose="05000000000000000000" pitchFamily="2" charset="2"/>
              <a:buChar char="q"/>
            </a:pPr>
            <a:r>
              <a:rPr lang="en-US" sz="2400" dirty="0"/>
              <a:t>Prescriptions/Medications</a:t>
            </a:r>
          </a:p>
          <a:p>
            <a:pPr marL="285750" indent="-285750">
              <a:buFont typeface="Wingdings" panose="05000000000000000000" pitchFamily="2" charset="2"/>
              <a:buChar char="q"/>
            </a:pPr>
            <a:r>
              <a:rPr lang="en-US" sz="2400" dirty="0"/>
              <a:t>Toothbrush/Toothpaste</a:t>
            </a:r>
          </a:p>
          <a:p>
            <a:pPr marL="285750" indent="-285750">
              <a:buFont typeface="Wingdings" panose="05000000000000000000" pitchFamily="2" charset="2"/>
              <a:buChar char="q"/>
            </a:pPr>
            <a:r>
              <a:rPr lang="en-US" sz="2400" dirty="0"/>
              <a:t>Glasses (or spare pair)</a:t>
            </a:r>
          </a:p>
          <a:p>
            <a:pPr marL="285750" indent="-285750">
              <a:buFont typeface="Wingdings" panose="05000000000000000000" pitchFamily="2" charset="2"/>
              <a:buChar char="q"/>
            </a:pPr>
            <a:r>
              <a:rPr lang="en-US" sz="2400" dirty="0" err="1"/>
              <a:t>Towelettes</a:t>
            </a:r>
            <a:endParaRPr lang="en-US" sz="2400" dirty="0"/>
          </a:p>
          <a:p>
            <a:pPr marL="285750" indent="-285750">
              <a:buFont typeface="Wingdings" panose="05000000000000000000" pitchFamily="2" charset="2"/>
              <a:buChar char="q"/>
            </a:pPr>
            <a:r>
              <a:rPr lang="en-US" sz="2400" dirty="0"/>
              <a:t>Towels</a:t>
            </a:r>
          </a:p>
          <a:p>
            <a:pPr marL="285750" indent="-285750">
              <a:buFont typeface="Wingdings" panose="05000000000000000000" pitchFamily="2" charset="2"/>
              <a:buChar char="q"/>
            </a:pPr>
            <a:r>
              <a:rPr lang="en-US" sz="2400" dirty="0"/>
              <a:t>Pet or Baby supplies</a:t>
            </a:r>
          </a:p>
          <a:p>
            <a:pPr marL="285750" indent="-285750">
              <a:buFont typeface="Wingdings" panose="05000000000000000000" pitchFamily="2" charset="2"/>
              <a:buChar char="q"/>
            </a:pPr>
            <a:r>
              <a:rPr lang="en-US" sz="2400" dirty="0"/>
              <a:t>Emergency Plan</a:t>
            </a:r>
          </a:p>
          <a:p>
            <a:pPr marL="285750" indent="-285750">
              <a:buFont typeface="Wingdings" panose="05000000000000000000" pitchFamily="2" charset="2"/>
              <a:buChar char="q"/>
            </a:pPr>
            <a:r>
              <a:rPr lang="en-US" sz="2400" dirty="0"/>
              <a:t>Local utility emergency phone #’s</a:t>
            </a:r>
          </a:p>
          <a:p>
            <a:endParaRPr lang="en-US" sz="2400" dirty="0"/>
          </a:p>
        </p:txBody>
      </p:sp>
    </p:spTree>
    <p:extLst>
      <p:ext uri="{BB962C8B-B14F-4D97-AF65-F5344CB8AC3E}">
        <p14:creationId xmlns:p14="http://schemas.microsoft.com/office/powerpoint/2010/main" val="3591601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570" y="2182055"/>
            <a:ext cx="9538855" cy="989229"/>
          </a:xfrm>
        </p:spPr>
        <p:txBody>
          <a:bodyPr>
            <a:normAutofit fontScale="90000"/>
          </a:bodyPr>
          <a:lstStyle/>
          <a:p>
            <a:r>
              <a:rPr lang="en-US" sz="7300" b="1" u="sng" dirty="0"/>
              <a:t>W</a:t>
            </a:r>
            <a:r>
              <a:rPr lang="en-US" dirty="0"/>
              <a:t>ireless </a:t>
            </a:r>
            <a:r>
              <a:rPr lang="en-US" sz="7300" b="1" u="sng" dirty="0"/>
              <a:t>E</a:t>
            </a:r>
            <a:r>
              <a:rPr lang="en-US" dirty="0"/>
              <a:t>mergency </a:t>
            </a:r>
            <a:r>
              <a:rPr lang="en-US" sz="7300" b="1" u="sng" dirty="0"/>
              <a:t>N</a:t>
            </a:r>
            <a:r>
              <a:rPr lang="en-US" dirty="0"/>
              <a:t>otification </a:t>
            </a:r>
            <a:r>
              <a:rPr lang="en-US" sz="7300" b="1" u="sng" dirty="0"/>
              <a:t>S</a:t>
            </a:r>
            <a:r>
              <a:rPr lang="en-US" dirty="0"/>
              <a:t>ystem</a:t>
            </a:r>
          </a:p>
        </p:txBody>
      </p:sp>
      <p:sp>
        <p:nvSpPr>
          <p:cNvPr id="3" name="Content Placeholder 2"/>
          <p:cNvSpPr>
            <a:spLocks noGrp="1"/>
          </p:cNvSpPr>
          <p:nvPr>
            <p:ph idx="1"/>
          </p:nvPr>
        </p:nvSpPr>
        <p:spPr>
          <a:xfrm>
            <a:off x="838200" y="3429000"/>
            <a:ext cx="10515600" cy="2780145"/>
          </a:xfrm>
        </p:spPr>
        <p:txBody>
          <a:bodyPr/>
          <a:lstStyle/>
          <a:p>
            <a:r>
              <a:rPr lang="en-US" sz="3200" dirty="0"/>
              <a:t>Reverse 911 system that alerts residents and businesses with automated voice calls, emails and/or text messages. </a:t>
            </a:r>
          </a:p>
          <a:p>
            <a:r>
              <a:rPr lang="en-US" sz="3200" dirty="0"/>
              <a:t>Conditions that could require use of the WENS Alert</a:t>
            </a:r>
          </a:p>
          <a:p>
            <a:pPr lvl="1"/>
            <a:r>
              <a:rPr lang="en-US" dirty="0"/>
              <a:t>Potential for serious risk to life and property</a:t>
            </a:r>
          </a:p>
          <a:p>
            <a:pPr lvl="1"/>
            <a:r>
              <a:rPr lang="en-US" dirty="0"/>
              <a:t>Notification could aid in the apprehension of a criminal suspect</a:t>
            </a:r>
          </a:p>
          <a:p>
            <a:pPr lvl="1"/>
            <a:r>
              <a:rPr lang="en-US" dirty="0"/>
              <a:t>Notification could aid in the safe return of a child or elderly patient</a:t>
            </a:r>
            <a:endParaRPr lang="en-US" sz="2400" dirty="0"/>
          </a:p>
        </p:txBody>
      </p:sp>
      <p:pic>
        <p:nvPicPr>
          <p:cNvPr id="5" name="Picture 4">
            <a:extLst>
              <a:ext uri="{FF2B5EF4-FFF2-40B4-BE49-F238E27FC236}">
                <a16:creationId xmlns:a16="http://schemas.microsoft.com/office/drawing/2014/main" id="{F41D168E-14A5-4BE7-A068-113099B20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1" y="352714"/>
            <a:ext cx="2619375" cy="1571625"/>
          </a:xfrm>
          <a:prstGeom prst="rect">
            <a:avLst/>
          </a:prstGeom>
        </p:spPr>
      </p:pic>
    </p:spTree>
    <p:extLst>
      <p:ext uri="{BB962C8B-B14F-4D97-AF65-F5344CB8AC3E}">
        <p14:creationId xmlns:p14="http://schemas.microsoft.com/office/powerpoint/2010/main" val="185129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ake County Ohio Reverse 911 Emergency Notification System">
            <a:hlinkClick r:id="" action="ppaction://media"/>
            <a:extLst>
              <a:ext uri="{FF2B5EF4-FFF2-40B4-BE49-F238E27FC236}">
                <a16:creationId xmlns:a16="http://schemas.microsoft.com/office/drawing/2014/main" id="{102329FA-BC30-4571-9583-DAB25F2BF65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98012" y="1011382"/>
            <a:ext cx="8595975" cy="4835236"/>
          </a:xfrm>
          <a:prstGeom prst="rect">
            <a:avLst/>
          </a:prstGeom>
        </p:spPr>
      </p:pic>
    </p:spTree>
    <p:extLst>
      <p:ext uri="{BB962C8B-B14F-4D97-AF65-F5344CB8AC3E}">
        <p14:creationId xmlns:p14="http://schemas.microsoft.com/office/powerpoint/2010/main" val="268377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0"/>
            <a:ext cx="4434160" cy="1325563"/>
          </a:xfrm>
        </p:spPr>
        <p:txBody>
          <a:bodyPr/>
          <a:lstStyle/>
          <a:p>
            <a:r>
              <a:rPr lang="en-US" dirty="0"/>
              <a:t>How to sign up:</a:t>
            </a:r>
          </a:p>
        </p:txBody>
      </p:sp>
      <p:sp>
        <p:nvSpPr>
          <p:cNvPr id="4" name="Rectangle 3"/>
          <p:cNvSpPr/>
          <p:nvPr/>
        </p:nvSpPr>
        <p:spPr>
          <a:xfrm>
            <a:off x="381001" y="3995678"/>
            <a:ext cx="11778422" cy="2862322"/>
          </a:xfrm>
          <a:prstGeom prst="rect">
            <a:avLst/>
          </a:prstGeom>
        </p:spPr>
        <p:txBody>
          <a:bodyPr wrap="square">
            <a:spAutoFit/>
          </a:bodyPr>
          <a:lstStyle/>
          <a:p>
            <a:r>
              <a:rPr lang="en-US" sz="3600" dirty="0"/>
              <a:t>Enter: </a:t>
            </a:r>
          </a:p>
          <a:p>
            <a:pPr algn="ctr"/>
            <a:r>
              <a:rPr lang="en-US" sz="3600" i="1" dirty="0">
                <a:hlinkClick r:id="rId2"/>
              </a:rPr>
              <a:t>https://entry.inspironlogistics.com/lake_oh/wens.cfm</a:t>
            </a:r>
            <a:endParaRPr lang="en-US" sz="3600" i="1" dirty="0"/>
          </a:p>
          <a:p>
            <a:pPr algn="ctr"/>
            <a:r>
              <a:rPr lang="en-US" sz="3600" i="1" dirty="0"/>
              <a:t>Or </a:t>
            </a:r>
          </a:p>
          <a:p>
            <a:pPr algn="ctr"/>
            <a:r>
              <a:rPr lang="en-US" sz="3600" i="1" u="sng" dirty="0">
                <a:solidFill>
                  <a:schemeClr val="accent1">
                    <a:lumMod val="75000"/>
                  </a:schemeClr>
                </a:solidFill>
              </a:rPr>
              <a:t>www.lakeohioalert.com</a:t>
            </a:r>
          </a:p>
          <a:p>
            <a:pPr algn="ctr"/>
            <a:endParaRPr lang="en-US" sz="3600" i="1" dirty="0"/>
          </a:p>
        </p:txBody>
      </p:sp>
      <p:pic>
        <p:nvPicPr>
          <p:cNvPr id="6" name="Picture 5">
            <a:extLst>
              <a:ext uri="{FF2B5EF4-FFF2-40B4-BE49-F238E27FC236}">
                <a16:creationId xmlns:a16="http://schemas.microsoft.com/office/drawing/2014/main" id="{064CBDA7-F5EB-4802-8760-A20E4BB92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162" y="584890"/>
            <a:ext cx="2561679" cy="3688818"/>
          </a:xfrm>
          <a:prstGeom prst="rect">
            <a:avLst/>
          </a:prstGeom>
        </p:spPr>
      </p:pic>
    </p:spTree>
    <p:extLst>
      <p:ext uri="{BB962C8B-B14F-4D97-AF65-F5344CB8AC3E}">
        <p14:creationId xmlns:p14="http://schemas.microsoft.com/office/powerpoint/2010/main" val="3955427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F82DBC-ECE4-4AF3-B624-255275003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167232"/>
            <a:ext cx="7772400" cy="4523536"/>
          </a:xfrm>
          <a:prstGeom prst="rect">
            <a:avLst/>
          </a:prstGeom>
        </p:spPr>
      </p:pic>
    </p:spTree>
    <p:extLst>
      <p:ext uri="{BB962C8B-B14F-4D97-AF65-F5344CB8AC3E}">
        <p14:creationId xmlns:p14="http://schemas.microsoft.com/office/powerpoint/2010/main" val="388662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Us</a:t>
            </a:r>
          </a:p>
        </p:txBody>
      </p:sp>
      <p:sp>
        <p:nvSpPr>
          <p:cNvPr id="3" name="Content Placeholder 2"/>
          <p:cNvSpPr>
            <a:spLocks noGrp="1"/>
          </p:cNvSpPr>
          <p:nvPr>
            <p:ph idx="1"/>
          </p:nvPr>
        </p:nvSpPr>
        <p:spPr/>
        <p:txBody>
          <a:bodyPr>
            <a:normAutofit/>
          </a:bodyPr>
          <a:lstStyle/>
          <a:p>
            <a:r>
              <a:rPr lang="en-US" dirty="0"/>
              <a:t>Established under Chapter 5502 of the Ohio Revised Code</a:t>
            </a:r>
          </a:p>
          <a:p>
            <a:pPr lvl="1"/>
            <a:r>
              <a:rPr lang="en-US" dirty="0"/>
              <a:t>The primary focus of the agency, when not in a response or recovery mode, is to ensure that Lake County, along with its more than 230,000 residents, is prepared for an emergency or disaster and to lead the mitigation efforts against the future disaster.</a:t>
            </a:r>
          </a:p>
          <a:p>
            <a:pPr lvl="2"/>
            <a:r>
              <a:rPr lang="en-US" sz="2400" i="1" dirty="0"/>
              <a:t>This a tiered effort beginning at the local level!</a:t>
            </a:r>
          </a:p>
          <a:p>
            <a:pPr lvl="3"/>
            <a:r>
              <a:rPr lang="en-US" sz="2400" dirty="0"/>
              <a:t>If the incident overwhelms local resources, or effects multiple political subdivisions within the county, it can become a county incident and the Lake County Commissioners, under the advisement of the EMA Director can declare an emergency and request assistance from the State of Ohio. If the disaster exceeds the capability of the State, aid can be requested from FEMA. </a:t>
            </a:r>
          </a:p>
        </p:txBody>
      </p:sp>
    </p:spTree>
    <p:extLst>
      <p:ext uri="{BB962C8B-B14F-4D97-AF65-F5344CB8AC3E}">
        <p14:creationId xmlns:p14="http://schemas.microsoft.com/office/powerpoint/2010/main" val="258601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9DE106-209D-2FFF-3E17-911E9AE8A822}"/>
              </a:ext>
            </a:extLst>
          </p:cNvPr>
          <p:cNvPicPr>
            <a:picLocks noChangeAspect="1"/>
          </p:cNvPicPr>
          <p:nvPr/>
        </p:nvPicPr>
        <p:blipFill>
          <a:blip r:embed="rId2"/>
          <a:stretch>
            <a:fillRect/>
          </a:stretch>
        </p:blipFill>
        <p:spPr>
          <a:xfrm>
            <a:off x="781397" y="392644"/>
            <a:ext cx="8090065" cy="6072712"/>
          </a:xfrm>
          <a:prstGeom prst="rect">
            <a:avLst/>
          </a:prstGeom>
        </p:spPr>
      </p:pic>
    </p:spTree>
    <p:extLst>
      <p:ext uri="{BB962C8B-B14F-4D97-AF65-F5344CB8AC3E}">
        <p14:creationId xmlns:p14="http://schemas.microsoft.com/office/powerpoint/2010/main" val="217345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Phases of Emergency Management </a:t>
            </a:r>
          </a:p>
        </p:txBody>
      </p:sp>
      <p:sp>
        <p:nvSpPr>
          <p:cNvPr id="3" name="Content Placeholder 2"/>
          <p:cNvSpPr>
            <a:spLocks noGrp="1"/>
          </p:cNvSpPr>
          <p:nvPr>
            <p:ph idx="1"/>
          </p:nvPr>
        </p:nvSpPr>
        <p:spPr>
          <a:xfrm>
            <a:off x="1330036" y="1921089"/>
            <a:ext cx="3541372" cy="3419837"/>
          </a:xfrm>
        </p:spPr>
        <p:txBody>
          <a:bodyPr>
            <a:normAutofit/>
          </a:bodyPr>
          <a:lstStyle/>
          <a:p>
            <a:pPr marL="514350" indent="-514350">
              <a:buFont typeface="+mj-lt"/>
              <a:buAutoNum type="arabicPeriod"/>
            </a:pPr>
            <a:r>
              <a:rPr lang="en-US" sz="3200" dirty="0"/>
              <a:t>Mitigation</a:t>
            </a:r>
          </a:p>
          <a:p>
            <a:pPr marL="514350" indent="-514350">
              <a:buFont typeface="+mj-lt"/>
              <a:buAutoNum type="arabicPeriod"/>
            </a:pPr>
            <a:r>
              <a:rPr lang="en-US" sz="3200" dirty="0"/>
              <a:t>Preparedness</a:t>
            </a:r>
          </a:p>
          <a:p>
            <a:pPr marL="514350" indent="-514350">
              <a:buFont typeface="+mj-lt"/>
              <a:buAutoNum type="arabicPeriod"/>
            </a:pPr>
            <a:r>
              <a:rPr lang="en-US" sz="3200" dirty="0"/>
              <a:t>Response </a:t>
            </a:r>
          </a:p>
          <a:p>
            <a:pPr marL="514350" indent="-514350">
              <a:buFont typeface="+mj-lt"/>
              <a:buAutoNum type="arabicPeriod"/>
            </a:pPr>
            <a:r>
              <a:rPr lang="en-US" sz="3200" dirty="0"/>
              <a:t>Recovery</a:t>
            </a:r>
          </a:p>
        </p:txBody>
      </p:sp>
      <p:pic>
        <p:nvPicPr>
          <p:cNvPr id="4" name="Picture 2" descr="Image result for mitigation"/>
          <p:cNvPicPr>
            <a:picLocks noChangeAspect="1" noChangeArrowheads="1"/>
          </p:cNvPicPr>
          <p:nvPr/>
        </p:nvPicPr>
        <p:blipFill rotWithShape="1">
          <a:blip r:embed="rId2">
            <a:extLst>
              <a:ext uri="{28A0092B-C50C-407E-A947-70E740481C1C}">
                <a14:useLocalDpi xmlns:a14="http://schemas.microsoft.com/office/drawing/2010/main" val="0"/>
              </a:ext>
            </a:extLst>
          </a:blip>
          <a:srcRect b="10520"/>
          <a:stretch/>
        </p:blipFill>
        <p:spPr bwMode="auto">
          <a:xfrm>
            <a:off x="4871408" y="1921089"/>
            <a:ext cx="5910299" cy="341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5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Mitigation</a:t>
            </a:r>
          </a:p>
        </p:txBody>
      </p:sp>
      <p:sp>
        <p:nvSpPr>
          <p:cNvPr id="3" name="Content Placeholder 2"/>
          <p:cNvSpPr>
            <a:spLocks noGrp="1"/>
          </p:cNvSpPr>
          <p:nvPr>
            <p:ph idx="1"/>
          </p:nvPr>
        </p:nvSpPr>
        <p:spPr>
          <a:xfrm>
            <a:off x="6927272" y="1625600"/>
            <a:ext cx="4424939" cy="2261032"/>
          </a:xfrm>
        </p:spPr>
        <p:txBody>
          <a:bodyPr/>
          <a:lstStyle/>
          <a:p>
            <a:pPr marL="0" indent="0">
              <a:buNone/>
            </a:pPr>
            <a:r>
              <a:rPr lang="en-US" sz="2000" dirty="0"/>
              <a:t>Examples of Mitigation:</a:t>
            </a:r>
          </a:p>
          <a:p>
            <a:r>
              <a:rPr lang="en-US" sz="2000" dirty="0"/>
              <a:t>Generators </a:t>
            </a:r>
          </a:p>
          <a:p>
            <a:r>
              <a:rPr lang="en-US" sz="2000" dirty="0"/>
              <a:t>Vial of Life - Medication lists</a:t>
            </a:r>
          </a:p>
          <a:p>
            <a:r>
              <a:rPr lang="en-US" sz="2000" dirty="0"/>
              <a:t>Managing vegetation</a:t>
            </a:r>
          </a:p>
          <a:p>
            <a:r>
              <a:rPr lang="en-US" sz="2000" dirty="0"/>
              <a:t>Enforcing building codes  </a:t>
            </a:r>
          </a:p>
          <a:p>
            <a:endParaRPr lang="en-US" dirty="0"/>
          </a:p>
          <a:p>
            <a:endParaRPr lang="en-US" dirty="0"/>
          </a:p>
        </p:txBody>
      </p:sp>
      <p:sp>
        <p:nvSpPr>
          <p:cNvPr id="4" name="Text Placeholder 3"/>
          <p:cNvSpPr>
            <a:spLocks noGrp="1"/>
          </p:cNvSpPr>
          <p:nvPr>
            <p:ph type="body" sz="half" idx="2"/>
          </p:nvPr>
        </p:nvSpPr>
        <p:spPr>
          <a:xfrm>
            <a:off x="839788" y="2881744"/>
            <a:ext cx="3932237" cy="2987243"/>
          </a:xfrm>
        </p:spPr>
        <p:txBody>
          <a:bodyPr>
            <a:normAutofit/>
          </a:bodyPr>
          <a:lstStyle/>
          <a:p>
            <a:r>
              <a:rPr lang="en-US" sz="2400" dirty="0"/>
              <a:t>Activities undertaken to avoid, eliminate or reduce the probability of occurrence, or to lessen the effects of an emergency/disaster. </a:t>
            </a:r>
          </a:p>
          <a:p>
            <a:r>
              <a:rPr lang="en-US" sz="2400" dirty="0"/>
              <a:t>Mitigation involves actions to protect lives and property and to defend against attacks. </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411191" y="3886632"/>
            <a:ext cx="3240232" cy="2417213"/>
          </a:xfrm>
          <a:prstGeom prst="rect">
            <a:avLst/>
          </a:prstGeom>
        </p:spPr>
      </p:pic>
    </p:spTree>
    <p:extLst>
      <p:ext uri="{BB962C8B-B14F-4D97-AF65-F5344CB8AC3E}">
        <p14:creationId xmlns:p14="http://schemas.microsoft.com/office/powerpoint/2010/main" val="34423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43400" cy="1600200"/>
          </a:xfrm>
        </p:spPr>
        <p:txBody>
          <a:bodyPr>
            <a:normAutofit/>
          </a:bodyPr>
          <a:lstStyle/>
          <a:p>
            <a:r>
              <a:rPr lang="en-US" sz="5400" dirty="0"/>
              <a:t>Preparedness</a:t>
            </a:r>
            <a:endParaRPr lang="en-US" sz="4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5" r="7785"/>
          <a:stretch>
            <a:fillRect/>
          </a:stretch>
        </p:blipFill>
        <p:spPr>
          <a:xfrm>
            <a:off x="5183188" y="987426"/>
            <a:ext cx="3326967" cy="2627004"/>
          </a:xfrm>
          <a:prstGeom prst="rect">
            <a:avLst/>
          </a:prstGeom>
        </p:spPr>
      </p:pic>
      <p:sp>
        <p:nvSpPr>
          <p:cNvPr id="4" name="Text Placeholder 3"/>
          <p:cNvSpPr>
            <a:spLocks noGrp="1"/>
          </p:cNvSpPr>
          <p:nvPr>
            <p:ph type="body" sz="half" idx="2"/>
          </p:nvPr>
        </p:nvSpPr>
        <p:spPr/>
        <p:txBody>
          <a:bodyPr>
            <a:normAutofit fontScale="92500"/>
          </a:bodyPr>
          <a:lstStyle/>
          <a:p>
            <a:endParaRPr lang="en-US" dirty="0"/>
          </a:p>
          <a:p>
            <a:endParaRPr lang="en-US" dirty="0"/>
          </a:p>
          <a:p>
            <a:r>
              <a:rPr lang="en-US" sz="2400" dirty="0"/>
              <a:t>Activities undertaken to prepare for disaster and emergencies and facilitate future response and recovery efforts. </a:t>
            </a:r>
          </a:p>
          <a:p>
            <a:r>
              <a:rPr lang="en-US" sz="2400" dirty="0"/>
              <a:t>Includes writing emergency operations plans and procedures, training, exercises, evacuation planning, public education and warning.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548" y="3855027"/>
            <a:ext cx="3301244" cy="2475634"/>
          </a:xfrm>
          <a:prstGeom prst="rect">
            <a:avLst/>
          </a:prstGeom>
        </p:spPr>
      </p:pic>
      <p:sp>
        <p:nvSpPr>
          <p:cNvPr id="3" name="TextBox 2"/>
          <p:cNvSpPr txBox="1"/>
          <p:nvPr/>
        </p:nvSpPr>
        <p:spPr>
          <a:xfrm>
            <a:off x="8988136" y="1569027"/>
            <a:ext cx="1943100" cy="923330"/>
          </a:xfrm>
          <a:prstGeom prst="rect">
            <a:avLst/>
          </a:prstGeom>
          <a:noFill/>
        </p:spPr>
        <p:txBody>
          <a:bodyPr wrap="square" rtlCol="0">
            <a:spAutoFit/>
          </a:bodyPr>
          <a:lstStyle/>
          <a:p>
            <a:r>
              <a:rPr lang="en-US" dirty="0"/>
              <a:t>Full Scale Decontamination Exercise </a:t>
            </a:r>
          </a:p>
        </p:txBody>
      </p:sp>
      <p:sp>
        <p:nvSpPr>
          <p:cNvPr id="7" name="TextBox 6"/>
          <p:cNvSpPr txBox="1"/>
          <p:nvPr/>
        </p:nvSpPr>
        <p:spPr>
          <a:xfrm>
            <a:off x="5548745" y="4623954"/>
            <a:ext cx="2971800" cy="923330"/>
          </a:xfrm>
          <a:prstGeom prst="rect">
            <a:avLst/>
          </a:prstGeom>
          <a:noFill/>
        </p:spPr>
        <p:txBody>
          <a:bodyPr wrap="square" rtlCol="0">
            <a:spAutoFit/>
          </a:bodyPr>
          <a:lstStyle/>
          <a:p>
            <a:r>
              <a:rPr lang="en-US" dirty="0"/>
              <a:t>Red Cross Care Center staff during a full scale exercise  </a:t>
            </a:r>
          </a:p>
        </p:txBody>
      </p:sp>
    </p:spTree>
    <p:extLst>
      <p:ext uri="{BB962C8B-B14F-4D97-AF65-F5344CB8AC3E}">
        <p14:creationId xmlns:p14="http://schemas.microsoft.com/office/powerpoint/2010/main" val="17573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270" y="654627"/>
            <a:ext cx="3932237" cy="1600200"/>
          </a:xfrm>
        </p:spPr>
        <p:txBody>
          <a:bodyPr/>
          <a:lstStyle/>
          <a:p>
            <a:r>
              <a:rPr lang="en-US" sz="6000" dirty="0"/>
              <a:t>Response </a:t>
            </a:r>
            <a:br>
              <a:rPr lang="en-US" dirty="0"/>
            </a:br>
            <a:r>
              <a:rPr lang="en-US" dirty="0"/>
              <a:t>(Lights and Sirens)</a:t>
            </a:r>
          </a:p>
        </p:txBody>
      </p:sp>
      <p:sp>
        <p:nvSpPr>
          <p:cNvPr id="4" name="Text Placeholder 3"/>
          <p:cNvSpPr>
            <a:spLocks noGrp="1"/>
          </p:cNvSpPr>
          <p:nvPr>
            <p:ph type="body" sz="half" idx="2"/>
          </p:nvPr>
        </p:nvSpPr>
        <p:spPr/>
        <p:txBody>
          <a:bodyPr/>
          <a:lstStyle/>
          <a:p>
            <a:endParaRPr lang="en-US" dirty="0"/>
          </a:p>
          <a:p>
            <a:r>
              <a:rPr lang="en-US" sz="2400" dirty="0"/>
              <a:t>Activities undertaken in the immediate aftermath of a disaster that help to reduce causalities and damage, and that expedite recovery. </a:t>
            </a:r>
          </a:p>
          <a:p>
            <a:r>
              <a:rPr lang="en-US" sz="2400" dirty="0"/>
              <a:t>Response activities include warning, evacuation, rescue and other similar operations. </a:t>
            </a:r>
          </a:p>
          <a:p>
            <a:endParaRPr lang="en-US" dirty="0"/>
          </a:p>
          <a:p>
            <a:endParaRPr lang="en-US" dirty="0"/>
          </a:p>
        </p:txBody>
      </p:sp>
      <p:sp>
        <p:nvSpPr>
          <p:cNvPr id="3" name="TextBox 2"/>
          <p:cNvSpPr txBox="1"/>
          <p:nvPr/>
        </p:nvSpPr>
        <p:spPr>
          <a:xfrm>
            <a:off x="6802582" y="1149347"/>
            <a:ext cx="2790305" cy="323165"/>
          </a:xfrm>
          <a:prstGeom prst="rect">
            <a:avLst/>
          </a:prstGeom>
          <a:noFill/>
        </p:spPr>
        <p:txBody>
          <a:bodyPr wrap="square" rtlCol="0">
            <a:spAutoFit/>
          </a:bodyPr>
          <a:lstStyle/>
          <a:p>
            <a:r>
              <a:rPr lang="en-US" sz="1500" dirty="0">
                <a:solidFill>
                  <a:schemeClr val="accent1">
                    <a:lumMod val="75000"/>
                  </a:schemeClr>
                </a:solidFill>
              </a:rPr>
              <a:t>2025 Ice jam in the Grand River </a:t>
            </a:r>
          </a:p>
        </p:txBody>
      </p:sp>
      <p:pic>
        <p:nvPicPr>
          <p:cNvPr id="9" name="Content Placeholder 8">
            <a:extLst>
              <a:ext uri="{FF2B5EF4-FFF2-40B4-BE49-F238E27FC236}">
                <a16:creationId xmlns:a16="http://schemas.microsoft.com/office/drawing/2014/main" id="{A3C1B87F-C265-34BF-C122-FF6F0484F55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2025" y="1556085"/>
            <a:ext cx="7231553" cy="4067748"/>
          </a:xfrm>
        </p:spPr>
      </p:pic>
    </p:spTree>
    <p:extLst>
      <p:ext uri="{BB962C8B-B14F-4D97-AF65-F5344CB8AC3E}">
        <p14:creationId xmlns:p14="http://schemas.microsoft.com/office/powerpoint/2010/main" val="140918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07" y="0"/>
            <a:ext cx="3482830" cy="1309255"/>
          </a:xfrm>
        </p:spPr>
        <p:txBody>
          <a:bodyPr>
            <a:normAutofit/>
          </a:bodyPr>
          <a:lstStyle/>
          <a:p>
            <a:r>
              <a:rPr lang="en-US" sz="6000" dirty="0"/>
              <a:t>Recovery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862" r="7862"/>
          <a:stretch>
            <a:fillRect/>
          </a:stretch>
        </p:blipFill>
        <p:spPr>
          <a:xfrm>
            <a:off x="5183188" y="665308"/>
            <a:ext cx="2713903" cy="2142922"/>
          </a:xfrm>
          <a:prstGeom prst="rect">
            <a:avLst/>
          </a:prstGeom>
        </p:spPr>
      </p:pic>
      <p:sp>
        <p:nvSpPr>
          <p:cNvPr id="4" name="Text Placeholder 3"/>
          <p:cNvSpPr>
            <a:spLocks noGrp="1"/>
          </p:cNvSpPr>
          <p:nvPr>
            <p:ph type="body" sz="half" idx="2"/>
          </p:nvPr>
        </p:nvSpPr>
        <p:spPr>
          <a:xfrm>
            <a:off x="476107" y="1413163"/>
            <a:ext cx="3932237" cy="4942834"/>
          </a:xfrm>
        </p:spPr>
        <p:txBody>
          <a:bodyPr>
            <a:noAutofit/>
          </a:bodyPr>
          <a:lstStyle/>
          <a:p>
            <a:r>
              <a:rPr lang="en-US" sz="2400" dirty="0"/>
              <a:t>Recovery from disasters are short- and long-term actions taken by disaster survivors and governmental entities to rebuild communities.  </a:t>
            </a:r>
          </a:p>
          <a:p>
            <a:r>
              <a:rPr lang="en-US" sz="2400" dirty="0"/>
              <a:t>Actions include helping disaster survivors return to permanent housing and replace essential personal property, reconstruction of infrastructure, community redevelopment activities and long-term redevelopment planning.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037" y="2795702"/>
            <a:ext cx="2067436" cy="35531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082" y="2802192"/>
            <a:ext cx="2937575" cy="194859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854" y="4754892"/>
            <a:ext cx="3367042" cy="1601105"/>
          </a:xfrm>
          <a:prstGeom prst="rect">
            <a:avLst/>
          </a:prstGeom>
        </p:spPr>
      </p:pic>
    </p:spTree>
    <p:extLst>
      <p:ext uri="{BB962C8B-B14F-4D97-AF65-F5344CB8AC3E}">
        <p14:creationId xmlns:p14="http://schemas.microsoft.com/office/powerpoint/2010/main" val="157255090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0A8ED2C-D1A1-41B4-9DB8-B5DD230AFE56}" vid="{AD7210FA-6F46-45B9-9982-F46445CDA58F}"/>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0A8ED2C-D1A1-41B4-9DB8-B5DD230AFE56}" vid="{B03A043A-8E30-4F46-8BAC-FDC6837DA1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1787</TotalTime>
  <Words>1101</Words>
  <Application>Microsoft Office PowerPoint</Application>
  <PresentationFormat>Widescreen</PresentationFormat>
  <Paragraphs>126</Paragraphs>
  <Slides>26</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Aptos</vt:lpstr>
      <vt:lpstr>Arial</vt:lpstr>
      <vt:lpstr>Calibri</vt:lpstr>
      <vt:lpstr>Roboto</vt:lpstr>
      <vt:lpstr>Wingdings</vt:lpstr>
      <vt:lpstr>Office Theme</vt:lpstr>
      <vt:lpstr>1_Office Theme</vt:lpstr>
      <vt:lpstr> We Plan for You!</vt:lpstr>
      <vt:lpstr>Our Mission</vt:lpstr>
      <vt:lpstr>About Us</vt:lpstr>
      <vt:lpstr>PowerPoint Presentation</vt:lpstr>
      <vt:lpstr>Phases of Emergency Management </vt:lpstr>
      <vt:lpstr>Mitigation</vt:lpstr>
      <vt:lpstr>Preparedness</vt:lpstr>
      <vt:lpstr>Response  (Lights and Sirens)</vt:lpstr>
      <vt:lpstr>Recovery</vt:lpstr>
      <vt:lpstr>Continuity of Operations Planning    (COOP) </vt:lpstr>
      <vt:lpstr> Readiness and Preparedness: Developing the plan and training personnel.    Activation and Relocation: Implementing the plan and moving to the  alternate facility.    Continuity Facility Operations: Maintaining operations at the alternate  location.    Reconstitution: Returning to normal operations.  </vt:lpstr>
      <vt:lpstr>Plans in Lake County</vt:lpstr>
      <vt:lpstr>PowerPoint Presentation</vt:lpstr>
      <vt:lpstr>Emergency Classification System</vt:lpstr>
      <vt:lpstr>PowerPoint Presentation</vt:lpstr>
      <vt:lpstr>Common misconceptions</vt:lpstr>
      <vt:lpstr>Learn the 3 steps to getting prepared</vt:lpstr>
      <vt:lpstr>Know the Risks </vt:lpstr>
      <vt:lpstr>Make a Plan </vt:lpstr>
      <vt:lpstr>Prepare a Kit </vt:lpstr>
      <vt:lpstr>PowerPoint Presentation</vt:lpstr>
      <vt:lpstr>List of things to include </vt:lpstr>
      <vt:lpstr>Wireless Emergency Notification System</vt:lpstr>
      <vt:lpstr>PowerPoint Presentation</vt:lpstr>
      <vt:lpstr>How to sign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County  Emergency Management Agency Plans for You!</dc:title>
  <dc:creator>Bauer, Bradford R.</dc:creator>
  <cp:lastModifiedBy>Terriaco, Ronald R.</cp:lastModifiedBy>
  <cp:revision>66</cp:revision>
  <dcterms:created xsi:type="dcterms:W3CDTF">2019-08-02T14:46:06Z</dcterms:created>
  <dcterms:modified xsi:type="dcterms:W3CDTF">2025-05-14T15:24:26Z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2024-01-25T17:50:08Z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941c2c40-6900-4cab-bc64-fe4a7b0c1bfa</vt:lpwstr>
  </property>
  <property fmtid="{D5CDD505-2E9C-101B-9397-08002B2CF9AE}" pid="7" name="MSIP_Label_defa4170-0d19-0005-0004-bc88714345d2_ActionId">
    <vt:lpwstr>f5bafe19-3f6e-427f-bfb8-5ba7e92409ef</vt:lpwstr>
  </property>
  <property fmtid="{D5CDD505-2E9C-101B-9397-08002B2CF9AE}" pid="8" name="MSIP_Label_defa4170-0d19-0005-0004-bc88714345d2_ContentBits">
    <vt:lpwstr>0</vt:lpwstr>
  </property>
</Properties>
</file>